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69" r:id="rId2"/>
    <p:sldId id="258" r:id="rId3"/>
    <p:sldId id="259" r:id="rId4"/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Aptos" panose="020B0604020202020204" charset="0"/>
      <p:regular r:id="rId17"/>
      <p:bold r:id="rId18"/>
      <p: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165"/>
    <a:srgbClr val="293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53307-7812-4A48-B474-66CD2C78BF8B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0A6EB-4C5D-4FEF-8A8B-F2D38EC0F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0103E-DC4A-4C2C-9383-5D3C6E311F9C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7020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B1A21B-D02D-BD3A-2682-427E03CE2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2798CFE-586D-2107-669F-A708E7910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5990AE-72E1-6541-FD45-1F2D59AAC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21.11.2024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79AC0F-C57E-A7D4-BC67-D3C42803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612AF7-6FE9-64FE-7C5A-9BC2EAEE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9729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C13518-6D62-A92A-5FF2-076AF426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D86BDB8-5E69-7B80-5D9B-9D416164B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B60EDE-2139-E725-9CDA-3F2017AC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21.11.2024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BDFB206-1647-A218-9CC6-BBB228B0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812F52-C48A-5A23-F3B9-F6F0776F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47974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ABE179C-D621-567F-6142-D6BBDFD7D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0E02AC2-629B-8238-DC98-914B70131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F2D571-83F5-398F-5ECC-68AEC339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21.11.2024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7B4FCE-E253-DD8A-5F68-C42C4A57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F0E0B4-D92A-8780-F24E-C65CEA05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84819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8874E3-5DA4-3110-A456-8CA4CF1F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BCA86E-F4BB-9617-A7D2-337532D14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CD111C-539D-048A-10CA-2770EDC2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21.11.2024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9AD1CB-B5EA-3C0F-CFF7-C32D6370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D71128-F0F4-4040-020F-9A1A3E1E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8300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FE13A8-278F-4375-5938-13A0B32F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6BA8B56-2498-D550-1A68-E85044A72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8095FE-D503-D349-858B-DEB6FB6C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21.11.2024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092FE7-BB4F-886E-1894-F9D1CE7C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E1EB73-7E35-6CFE-A28C-C911CEC3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48295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B98C9C-4742-7DA1-12D5-5EDB21FB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3D187D-52EF-28DC-DEFB-A7BD6D4D7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D2D2709-9968-CDFC-1A58-8052435CB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B0C0742-5AF8-473A-3830-A498FCB3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21.11.2024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9C77181-F2E9-B715-9856-71A2921B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5E11C99-0014-EB00-F105-A81A5EA1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75005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E07408-6B16-D852-5A4A-AADDC0CF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F17192A-5E30-36FF-7C09-12490CE6E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21848EA-AE63-DB66-F3E1-8D3E38C03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64E11CE-840F-E719-7D63-FCF1791D1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04BC222-ADEC-C770-D551-8A0CD2C41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E1CC916-E529-24B3-A347-D0FF2B7F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21.11.2024</a:t>
            </a:fld>
            <a:endParaRPr lang="kk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F5255F7-99DF-8FA3-E136-3F25A45D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7A39457-8A4D-212D-CE2E-082B2A81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1483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CA861B-DA55-1986-4281-D7D10BA4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F2B669F-99E8-7DC4-7AAA-87880576E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21.11.2024</a:t>
            </a:fld>
            <a:endParaRPr lang="kk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1920B95-89A2-B48B-0F03-1E817547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031336B-B0FF-80B2-6F7F-43209149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26752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7BB4059-9153-9EFB-E9E3-738FB7DC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21.11.2024</a:t>
            </a:fld>
            <a:endParaRPr lang="kk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8292A6E-C40E-66D1-EB21-8BF66DB5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83E7716-4DA8-722F-D156-CA85B71C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06805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18BD5E-66B5-37C1-607B-E80D68E3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0BA828-6217-C6B0-0525-E6D85F97B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0460ADA-F95A-3FE6-BC28-FB59B75CC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2A86FB4-CAA6-8E70-CC93-FBCA3B1D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21.11.2024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4B73105-3CC6-63ED-F03B-8CAFCD3E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7C46115-8F42-974A-264E-274E1EFD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96795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E71F67-A799-5B3B-72CF-4D7A1D48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B404FB2-7C11-46F2-ABA8-CC2C9BA34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8F3C899-55BE-50AA-8501-9FF390922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27E69CA-97E1-E9F7-10A6-F0EDAA34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21.11.2024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A96CBD9-835D-1C12-02F5-52B5B842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4BB9368-D483-BB77-2D9E-9315B0EC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97055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6BB8BF-D959-C6F2-758E-83142EAF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239299-F58C-B2DA-2B71-A616942DE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CD489E-92A6-24F6-EF83-BFA7CD2E1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F25E-05A8-4254-A3AD-F882FC430867}" type="datetimeFigureOut">
              <a:rPr lang="kk-KZ" smtClean="0"/>
              <a:t>21.11.2024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E05388-2E9C-750A-3835-7A5E9FB4B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B8AC33-F1EA-74C7-DEB1-5E46F49CE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21210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microsoft.com/office/2007/relationships/hdphoto" Target="../media/hdphoto14.wdp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13.wdp"/><Relationship Id="rId5" Type="http://schemas.openxmlformats.org/officeDocument/2006/relationships/image" Target="../media/image4.svg"/><Relationship Id="rId15" Type="http://schemas.microsoft.com/office/2007/relationships/hdphoto" Target="../media/hdphoto15.wdp"/><Relationship Id="rId10" Type="http://schemas.openxmlformats.org/officeDocument/2006/relationships/image" Target="../media/image66.png"/><Relationship Id="rId4" Type="http://schemas.openxmlformats.org/officeDocument/2006/relationships/image" Target="../media/image7.png"/><Relationship Id="rId9" Type="http://schemas.microsoft.com/office/2007/relationships/hdphoto" Target="../media/hdphoto12.wdp"/><Relationship Id="rId1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microsoft.com/office/2007/relationships/hdphoto" Target="../media/hdphoto15.wdp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12.wdp"/><Relationship Id="rId5" Type="http://schemas.openxmlformats.org/officeDocument/2006/relationships/image" Target="../media/image4.svg"/><Relationship Id="rId10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9.png"/><Relationship Id="rId18" Type="http://schemas.microsoft.com/office/2007/relationships/hdphoto" Target="../media/hdphoto20.wdp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microsoft.com/office/2007/relationships/hdphoto" Target="../media/hdphoto18.wdp"/><Relationship Id="rId17" Type="http://schemas.openxmlformats.org/officeDocument/2006/relationships/image" Target="../media/image74.png"/><Relationship Id="rId2" Type="http://schemas.openxmlformats.org/officeDocument/2006/relationships/image" Target="../media/image5.png"/><Relationship Id="rId16" Type="http://schemas.microsoft.com/office/2007/relationships/hdphoto" Target="../media/hdphoto1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72.png"/><Relationship Id="rId5" Type="http://schemas.openxmlformats.org/officeDocument/2006/relationships/image" Target="../media/image4.svg"/><Relationship Id="rId15" Type="http://schemas.openxmlformats.org/officeDocument/2006/relationships/image" Target="../media/image73.png"/><Relationship Id="rId10" Type="http://schemas.openxmlformats.org/officeDocument/2006/relationships/image" Target="../media/image71.png"/><Relationship Id="rId4" Type="http://schemas.openxmlformats.org/officeDocument/2006/relationships/image" Target="../media/image7.png"/><Relationship Id="rId9" Type="http://schemas.microsoft.com/office/2007/relationships/hdphoto" Target="../media/hdphoto17.wdp"/><Relationship Id="rId1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22.wdp"/><Relationship Id="rId5" Type="http://schemas.openxmlformats.org/officeDocument/2006/relationships/image" Target="../media/image4.svg"/><Relationship Id="rId10" Type="http://schemas.openxmlformats.org/officeDocument/2006/relationships/image" Target="../media/image76.png"/><Relationship Id="rId4" Type="http://schemas.openxmlformats.org/officeDocument/2006/relationships/image" Target="../media/image7.png"/><Relationship Id="rId9" Type="http://schemas.microsoft.com/office/2007/relationships/hdphoto" Target="../media/hdphoto2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9.png"/><Relationship Id="rId3" Type="http://schemas.openxmlformats.org/officeDocument/2006/relationships/image" Target="../media/image6.png"/><Relationship Id="rId7" Type="http://schemas.openxmlformats.org/officeDocument/2006/relationships/image" Target="../media/image4.svg"/><Relationship Id="rId12" Type="http://schemas.openxmlformats.org/officeDocument/2006/relationships/image" Target="../media/image51.png"/><Relationship Id="rId2" Type="http://schemas.openxmlformats.org/officeDocument/2006/relationships/image" Target="../media/image5.png"/><Relationship Id="rId16" Type="http://schemas.microsoft.com/office/2007/relationships/hdphoto" Target="../media/hdphoto2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24.wdp"/><Relationship Id="rId5" Type="http://schemas.openxmlformats.org/officeDocument/2006/relationships/image" Target="../media/image6.svg"/><Relationship Id="rId15" Type="http://schemas.openxmlformats.org/officeDocument/2006/relationships/image" Target="../media/image80.png"/><Relationship Id="rId10" Type="http://schemas.openxmlformats.org/officeDocument/2006/relationships/image" Target="../media/image78.png"/><Relationship Id="rId4" Type="http://schemas.openxmlformats.org/officeDocument/2006/relationships/image" Target="../media/image8.png"/><Relationship Id="rId9" Type="http://schemas.microsoft.com/office/2007/relationships/hdphoto" Target="../media/hdphoto23.wdp"/><Relationship Id="rId14" Type="http://schemas.microsoft.com/office/2007/relationships/hdphoto" Target="../media/hdphoto2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0.png"/><Relationship Id="rId19" Type="http://schemas.openxmlformats.org/officeDocument/2006/relationships/image" Target="../media/image18.svg"/><Relationship Id="rId4" Type="http://schemas.openxmlformats.org/officeDocument/2006/relationships/image" Target="../media/image7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20.png"/><Relationship Id="rId26" Type="http://schemas.openxmlformats.org/officeDocument/2006/relationships/image" Target="../media/image37.svg"/><Relationship Id="rId3" Type="http://schemas.openxmlformats.org/officeDocument/2006/relationships/image" Target="../media/image6.png"/><Relationship Id="rId21" Type="http://schemas.openxmlformats.org/officeDocument/2006/relationships/image" Target="../media/image22.png"/><Relationship Id="rId34" Type="http://schemas.openxmlformats.org/officeDocument/2006/relationships/image" Target="../media/image45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17" Type="http://schemas.openxmlformats.org/officeDocument/2006/relationships/image" Target="../media/image28.sv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2.svg"/><Relationship Id="rId24" Type="http://schemas.openxmlformats.org/officeDocument/2006/relationships/image" Target="../media/image35.svg"/><Relationship Id="rId32" Type="http://schemas.openxmlformats.org/officeDocument/2006/relationships/image" Target="../media/image43.sv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23" Type="http://schemas.openxmlformats.org/officeDocument/2006/relationships/image" Target="../media/image23.png"/><Relationship Id="rId28" Type="http://schemas.openxmlformats.org/officeDocument/2006/relationships/image" Target="../media/image39.svg"/><Relationship Id="rId10" Type="http://schemas.openxmlformats.org/officeDocument/2006/relationships/image" Target="../media/image16.png"/><Relationship Id="rId19" Type="http://schemas.openxmlformats.org/officeDocument/2006/relationships/image" Target="../media/image30.svg"/><Relationship Id="rId31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0.svg"/><Relationship Id="rId14" Type="http://schemas.openxmlformats.org/officeDocument/2006/relationships/image" Target="../media/image18.png"/><Relationship Id="rId22" Type="http://schemas.openxmlformats.org/officeDocument/2006/relationships/image" Target="../media/image33.svg"/><Relationship Id="rId27" Type="http://schemas.openxmlformats.org/officeDocument/2006/relationships/image" Target="../media/image25.png"/><Relationship Id="rId30" Type="http://schemas.openxmlformats.org/officeDocument/2006/relationships/image" Target="../media/image41.svg"/><Relationship Id="rId8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1.svg"/><Relationship Id="rId1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openxmlformats.org/officeDocument/2006/relationships/image" Target="../media/image31.png"/><Relationship Id="rId17" Type="http://schemas.openxmlformats.org/officeDocument/2006/relationships/image" Target="../media/image55.svg"/><Relationship Id="rId2" Type="http://schemas.openxmlformats.org/officeDocument/2006/relationships/image" Target="../media/image5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9.svg"/><Relationship Id="rId5" Type="http://schemas.openxmlformats.org/officeDocument/2006/relationships/image" Target="../media/image4.svg"/><Relationship Id="rId15" Type="http://schemas.openxmlformats.org/officeDocument/2006/relationships/image" Target="../media/image53.svg"/><Relationship Id="rId10" Type="http://schemas.openxmlformats.org/officeDocument/2006/relationships/image" Target="../media/image30.png"/><Relationship Id="rId19" Type="http://schemas.openxmlformats.org/officeDocument/2006/relationships/image" Target="../media/image57.svg"/><Relationship Id="rId4" Type="http://schemas.openxmlformats.org/officeDocument/2006/relationships/image" Target="../media/image7.png"/><Relationship Id="rId9" Type="http://schemas.openxmlformats.org/officeDocument/2006/relationships/image" Target="../media/image47.sv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openxmlformats.org/officeDocument/2006/relationships/image" Target="../media/image61.svg"/><Relationship Id="rId2" Type="http://schemas.openxmlformats.org/officeDocument/2006/relationships/image" Target="../media/image5.png"/><Relationship Id="rId16" Type="http://schemas.openxmlformats.org/officeDocument/2006/relationships/image" Target="../media/image6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7.png"/><Relationship Id="rId5" Type="http://schemas.openxmlformats.org/officeDocument/2006/relationships/image" Target="../media/image4.svg"/><Relationship Id="rId15" Type="http://schemas.openxmlformats.org/officeDocument/2006/relationships/image" Target="../media/image39.png"/><Relationship Id="rId10" Type="http://schemas.openxmlformats.org/officeDocument/2006/relationships/image" Target="../media/image59.svg"/><Relationship Id="rId4" Type="http://schemas.openxmlformats.org/officeDocument/2006/relationships/image" Target="../media/image7.png"/><Relationship Id="rId9" Type="http://schemas.openxmlformats.org/officeDocument/2006/relationships/image" Target="../media/image36.png"/><Relationship Id="rId14" Type="http://schemas.openxmlformats.org/officeDocument/2006/relationships/image" Target="../media/image6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1.svg"/><Relationship Id="rId18" Type="http://schemas.openxmlformats.org/officeDocument/2006/relationships/image" Target="../media/image30.png"/><Relationship Id="rId3" Type="http://schemas.openxmlformats.org/officeDocument/2006/relationships/image" Target="../media/image6.png"/><Relationship Id="rId21" Type="http://schemas.openxmlformats.org/officeDocument/2006/relationships/image" Target="../media/image30.svg"/><Relationship Id="rId7" Type="http://schemas.openxmlformats.org/officeDocument/2006/relationships/image" Target="../media/image6.svg"/><Relationship Id="rId12" Type="http://schemas.openxmlformats.org/officeDocument/2006/relationships/image" Target="../media/image42.png"/><Relationship Id="rId17" Type="http://schemas.openxmlformats.org/officeDocument/2006/relationships/image" Target="../media/image75.svg"/><Relationship Id="rId2" Type="http://schemas.openxmlformats.org/officeDocument/2006/relationships/image" Target="../media/image5.png"/><Relationship Id="rId16" Type="http://schemas.openxmlformats.org/officeDocument/2006/relationships/image" Target="../media/image44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69.svg"/><Relationship Id="rId5" Type="http://schemas.openxmlformats.org/officeDocument/2006/relationships/image" Target="../media/image4.svg"/><Relationship Id="rId15" Type="http://schemas.openxmlformats.org/officeDocument/2006/relationships/image" Target="../media/image73.svg"/><Relationship Id="rId10" Type="http://schemas.openxmlformats.org/officeDocument/2006/relationships/image" Target="../media/image41.png"/><Relationship Id="rId19" Type="http://schemas.openxmlformats.org/officeDocument/2006/relationships/image" Target="../media/image49.svg"/><Relationship Id="rId4" Type="http://schemas.openxmlformats.org/officeDocument/2006/relationships/image" Target="../media/image7.png"/><Relationship Id="rId9" Type="http://schemas.openxmlformats.org/officeDocument/2006/relationships/image" Target="../media/image67.sv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9.sv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openxmlformats.org/officeDocument/2006/relationships/image" Target="../media/image46.png"/><Relationship Id="rId17" Type="http://schemas.openxmlformats.org/officeDocument/2006/relationships/image" Target="../media/image49.png"/><Relationship Id="rId2" Type="http://schemas.openxmlformats.org/officeDocument/2006/relationships/image" Target="../media/image5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77.svg"/><Relationship Id="rId5" Type="http://schemas.openxmlformats.org/officeDocument/2006/relationships/image" Target="../media/image4.svg"/><Relationship Id="rId15" Type="http://schemas.openxmlformats.org/officeDocument/2006/relationships/image" Target="../media/image81.svg"/><Relationship Id="rId10" Type="http://schemas.openxmlformats.org/officeDocument/2006/relationships/image" Target="../media/image45.png"/><Relationship Id="rId4" Type="http://schemas.openxmlformats.org/officeDocument/2006/relationships/image" Target="../media/image7.png"/><Relationship Id="rId9" Type="http://schemas.openxmlformats.org/officeDocument/2006/relationships/image" Target="../media/image67.sv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26" Type="http://schemas.openxmlformats.org/officeDocument/2006/relationships/image" Target="../media/image54.png"/><Relationship Id="rId3" Type="http://schemas.openxmlformats.org/officeDocument/2006/relationships/image" Target="../media/image7.png"/><Relationship Id="rId21" Type="http://schemas.openxmlformats.org/officeDocument/2006/relationships/image" Target="../media/image51.png"/><Relationship Id="rId34" Type="http://schemas.microsoft.com/office/2007/relationships/hdphoto" Target="../media/hdphoto6.wdp"/><Relationship Id="rId7" Type="http://schemas.openxmlformats.org/officeDocument/2006/relationships/image" Target="../media/image6.png"/><Relationship Id="rId25" Type="http://schemas.microsoft.com/office/2007/relationships/hdphoto" Target="../media/hdphoto2.wdp"/><Relationship Id="rId33" Type="http://schemas.openxmlformats.org/officeDocument/2006/relationships/image" Target="../media/image58.png"/><Relationship Id="rId2" Type="http://schemas.openxmlformats.org/officeDocument/2006/relationships/image" Target="../media/image5.png"/><Relationship Id="rId20" Type="http://schemas.openxmlformats.org/officeDocument/2006/relationships/image" Target="../media/image50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24" Type="http://schemas.openxmlformats.org/officeDocument/2006/relationships/image" Target="../media/image53.png"/><Relationship Id="rId32" Type="http://schemas.microsoft.com/office/2007/relationships/hdphoto" Target="../media/hdphoto5.wdp"/><Relationship Id="rId5" Type="http://schemas.openxmlformats.org/officeDocument/2006/relationships/image" Target="../media/image8.png"/><Relationship Id="rId23" Type="http://schemas.microsoft.com/office/2007/relationships/hdphoto" Target="../media/hdphoto1.wdp"/><Relationship Id="rId28" Type="http://schemas.openxmlformats.org/officeDocument/2006/relationships/image" Target="../media/image55.png"/><Relationship Id="rId19" Type="http://schemas.openxmlformats.org/officeDocument/2006/relationships/image" Target="../media/image30.svg"/><Relationship Id="rId31" Type="http://schemas.openxmlformats.org/officeDocument/2006/relationships/image" Target="../media/image57.png"/><Relationship Id="rId4" Type="http://schemas.openxmlformats.org/officeDocument/2006/relationships/image" Target="../media/image4.svg"/><Relationship Id="rId22" Type="http://schemas.openxmlformats.org/officeDocument/2006/relationships/image" Target="../media/image52.png"/><Relationship Id="rId27" Type="http://schemas.microsoft.com/office/2007/relationships/hdphoto" Target="../media/hdphoto3.wdp"/><Relationship Id="rId30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microsoft.com/office/2007/relationships/hdphoto" Target="../media/hdphoto9.wdp"/><Relationship Id="rId18" Type="http://schemas.microsoft.com/office/2007/relationships/hdphoto" Target="../media/hdphoto11.wdp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openxmlformats.org/officeDocument/2006/relationships/image" Target="../media/image61.png"/><Relationship Id="rId17" Type="http://schemas.openxmlformats.org/officeDocument/2006/relationships/image" Target="../media/image64.png"/><Relationship Id="rId2" Type="http://schemas.openxmlformats.org/officeDocument/2006/relationships/image" Target="../media/image5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8.wdp"/><Relationship Id="rId5" Type="http://schemas.openxmlformats.org/officeDocument/2006/relationships/image" Target="../media/image4.svg"/><Relationship Id="rId15" Type="http://schemas.openxmlformats.org/officeDocument/2006/relationships/image" Target="../media/image63.png"/><Relationship Id="rId10" Type="http://schemas.openxmlformats.org/officeDocument/2006/relationships/image" Target="../media/image60.png"/><Relationship Id="rId4" Type="http://schemas.openxmlformats.org/officeDocument/2006/relationships/image" Target="../media/image7.png"/><Relationship Id="rId9" Type="http://schemas.microsoft.com/office/2007/relationships/hdphoto" Target="../media/hdphoto7.wdp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2074984" y="721792"/>
            <a:ext cx="3174025" cy="44043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74985" y="-897"/>
            <a:ext cx="3174024" cy="756000"/>
          </a:xfrm>
          <a:prstGeom prst="rect">
            <a:avLst/>
          </a:prstGeom>
          <a:solidFill>
            <a:srgbClr val="7688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249009" y="2566"/>
            <a:ext cx="6941110" cy="756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-1" y="0"/>
            <a:ext cx="2074985" cy="5169265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0" y="1339802"/>
            <a:ext cx="520014" cy="395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0" y="3927082"/>
            <a:ext cx="520014" cy="4763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2997" y="1383050"/>
            <a:ext cx="177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solidFill>
                  <a:schemeClr val="bg1"/>
                </a:solidFill>
                <a:latin typeface="Aptos" panose="020B0004020202020204" pitchFamily="34" charset="0"/>
              </a:rPr>
              <a:t>Структура</a:t>
            </a:r>
            <a:endParaRPr lang="kk-KZ" sz="1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997" y="4011358"/>
            <a:ext cx="1698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solidFill>
                  <a:schemeClr val="bg1"/>
                </a:solidFill>
                <a:latin typeface="Aptos" panose="020B0004020202020204" pitchFamily="34" charset="0"/>
              </a:rPr>
              <a:t>Применение</a:t>
            </a:r>
            <a:endParaRPr lang="kk-KZ" sz="1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47614" y="2239299"/>
            <a:ext cx="11594306" cy="793"/>
            <a:chOff x="216694" y="2112168"/>
            <a:chExt cx="11594306" cy="793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216694" y="2112168"/>
              <a:ext cx="2788444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005138" y="2112961"/>
              <a:ext cx="8805862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598929" y="122263"/>
            <a:ext cx="3988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ECECEC"/>
                </a:solidFill>
                <a:latin typeface="Aptos" panose="020B0004020202020204" pitchFamily="34" charset="0"/>
              </a:rPr>
              <a:t>Действующий Стандарт</a:t>
            </a:r>
            <a:endParaRPr lang="kk-KZ" sz="2000" b="1" dirty="0">
              <a:solidFill>
                <a:srgbClr val="ECECEC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50535" y="13905"/>
            <a:ext cx="4877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Aptos" panose="020B0004020202020204" pitchFamily="34" charset="0"/>
              </a:rPr>
              <a:t>Изменения и дополнения в проекте Стандарта</a:t>
            </a:r>
            <a:endParaRPr lang="en-US" sz="2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79148" y="3634195"/>
            <a:ext cx="6380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Требования настоящего Стандарта обязательны при разработке, учебных планов, учебных программ, учебников и учебно-методических комплексов, содержания программ курсов повышения квалификации педагогов, при организации воспитательной работы, при проведении </a:t>
            </a:r>
            <a:r>
              <a:rPr lang="ru-RU" sz="1000" dirty="0" err="1">
                <a:solidFill>
                  <a:srgbClr val="002060"/>
                </a:solidFill>
              </a:rPr>
              <a:t>внутришкольного</a:t>
            </a:r>
            <a:r>
              <a:rPr lang="ru-RU" sz="1000" dirty="0">
                <a:solidFill>
                  <a:srgbClr val="002060"/>
                </a:solidFill>
              </a:rPr>
              <a:t> контроля, аттестации педагогов, оценивания результатов обучения, итоговой аттестации и мониторинга образовательных достижений обучающихся.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08103" y="3495338"/>
            <a:ext cx="31569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Направления применения Стандарта: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повышение качества преподавания и образования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создание условий для изучения языков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обеспечение охраны здоровья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эквивалентность содержания образования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развитие инновационной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объективное оценивание оценка</a:t>
            </a:r>
            <a:endParaRPr lang="kk-KZ" sz="1000" dirty="0">
              <a:solidFill>
                <a:srgbClr val="002060"/>
              </a:solidFill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818" y="2672492"/>
            <a:ext cx="417046" cy="459308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750485" y="2765997"/>
            <a:ext cx="177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solidFill>
                  <a:schemeClr val="bg1"/>
                </a:solidFill>
                <a:latin typeface="Aptos" panose="020B0004020202020204" pitchFamily="34" charset="0"/>
              </a:rPr>
              <a:t>Ценности</a:t>
            </a:r>
            <a:endParaRPr lang="en-US" sz="1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247614" y="3478937"/>
            <a:ext cx="11594306" cy="793"/>
            <a:chOff x="216694" y="2112168"/>
            <a:chExt cx="11594306" cy="793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>
              <a:off x="216694" y="2112168"/>
              <a:ext cx="2788444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3005138" y="2112961"/>
              <a:ext cx="8805862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Прямоугольник 80"/>
          <p:cNvSpPr/>
          <p:nvPr/>
        </p:nvSpPr>
        <p:spPr>
          <a:xfrm>
            <a:off x="2114854" y="2295009"/>
            <a:ext cx="3134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002060"/>
                </a:solidFill>
              </a:rPr>
              <a:t>модель, ориентированная на результат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002060"/>
                </a:solidFill>
              </a:rPr>
              <a:t>ценности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002060"/>
                </a:solidFill>
              </a:rPr>
              <a:t>навыки широкого спектра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002060"/>
                </a:solidFill>
              </a:rPr>
              <a:t>единство образования и обучения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002060"/>
                </a:solidFill>
              </a:rPr>
              <a:t>сочетание академического и практического направлений среднего образования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002060"/>
                </a:solidFill>
              </a:rPr>
              <a:t>функциональная грамотность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002060"/>
                </a:solidFill>
              </a:rPr>
              <a:t>трехъязычное образование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21546" y="871114"/>
            <a:ext cx="3043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Глава 1. Общие положения</a:t>
            </a:r>
          </a:p>
          <a:p>
            <a:r>
              <a:rPr lang="ru-RU" sz="1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Глава 2. Требования к содержанию образования, ориентированному на результаты обучения</a:t>
            </a:r>
          </a:p>
          <a:p>
            <a:r>
              <a:rPr lang="ru-RU" sz="1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Глава 3. Требования к максимальному объему учебной нагрузки обучающихся</a:t>
            </a:r>
          </a:p>
          <a:p>
            <a:r>
              <a:rPr lang="ru-RU" sz="1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Глава 4. Требования к уровню подготовки обучающихся</a:t>
            </a:r>
          </a:p>
          <a:p>
            <a:r>
              <a:rPr lang="ru-RU" sz="1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Глава 5. Требования к продолжительности обучения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79148" y="2349183"/>
            <a:ext cx="6173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err="1">
                <a:solidFill>
                  <a:srgbClr val="002060"/>
                </a:solidFill>
              </a:rPr>
              <a:t>ц</a:t>
            </a:r>
            <a:r>
              <a:rPr lang="ru-RU" sz="1000" dirty="0" err="1" smtClean="0">
                <a:solidFill>
                  <a:srgbClr val="002060"/>
                </a:solidFill>
              </a:rPr>
              <a:t>енностноориентированное</a:t>
            </a:r>
            <a:r>
              <a:rPr lang="ru-RU" sz="1000" dirty="0" smtClean="0">
                <a:solidFill>
                  <a:srgbClr val="002060"/>
                </a:solidFill>
              </a:rPr>
              <a:t> образование и новый набор ценностей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err="1" smtClean="0">
                <a:solidFill>
                  <a:srgbClr val="002060"/>
                </a:solidFill>
              </a:rPr>
              <a:t>компетентностно</a:t>
            </a:r>
            <a:r>
              <a:rPr lang="ru-RU" sz="1000" dirty="0" smtClean="0">
                <a:solidFill>
                  <a:srgbClr val="002060"/>
                </a:solidFill>
              </a:rPr>
              <a:t>-ориентированное образование: ключевые компетенции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оптимизация количества целей обучения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профессиональная ориентация обучающихся, усиление профессиональной подготовки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академическая свобода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академическая честность</a:t>
            </a:r>
            <a:endParaRPr lang="kk-KZ" sz="10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79148" y="807563"/>
            <a:ext cx="50957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Глава 1. Общие положения</a:t>
            </a:r>
          </a:p>
          <a:p>
            <a:r>
              <a:rPr lang="ru-RU" sz="1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Глава 2. Требования к содержанию образования с ориентиром на результаты обучения</a:t>
            </a:r>
          </a:p>
          <a:p>
            <a:r>
              <a:rPr lang="ru-RU" sz="1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Глава 3. Требования к уровню подготовки обучающихся</a:t>
            </a:r>
          </a:p>
          <a:p>
            <a:r>
              <a:rPr lang="ru-RU" sz="1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Глава 4. Требования к максимальному объему учебной нагрузки обучающихся</a:t>
            </a:r>
          </a:p>
          <a:p>
            <a:r>
              <a:rPr lang="ru-RU" sz="1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Глава 5. Требования к сроку обучения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210717" y="4634826"/>
            <a:ext cx="11594306" cy="793"/>
            <a:chOff x="216694" y="2112168"/>
            <a:chExt cx="11594306" cy="793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216694" y="2112168"/>
              <a:ext cx="2788444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3005138" y="2112961"/>
              <a:ext cx="8805862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457" y="4653783"/>
            <a:ext cx="503292" cy="46418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40157" y="4676822"/>
            <a:ext cx="15175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00" b="1" dirty="0" smtClean="0">
                <a:solidFill>
                  <a:schemeClr val="bg1"/>
                </a:solidFill>
                <a:latin typeface="Aptos" panose="020B0004020202020204" pitchFamily="34" charset="0"/>
              </a:rPr>
              <a:t>Уточнение</a:t>
            </a:r>
          </a:p>
          <a:p>
            <a:r>
              <a:rPr lang="kk-KZ" sz="1300" b="1" dirty="0" smtClean="0">
                <a:solidFill>
                  <a:schemeClr val="bg1"/>
                </a:solidFill>
                <a:latin typeface="Aptos" panose="020B0004020202020204" pitchFamily="34" charset="0"/>
              </a:rPr>
              <a:t>норм</a:t>
            </a:r>
            <a:endParaRPr lang="kk-KZ" sz="13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14854" y="4685821"/>
            <a:ext cx="3790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Использовалось понятие «обучающиеся с особыми образовательными потребностями»</a:t>
            </a:r>
            <a:endParaRPr lang="kk-KZ" sz="10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24524" y="4672610"/>
            <a:ext cx="65056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Указаны конкретные категории лиц с особыми образовательными потребностями, на которых распространяется действие стандарта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036638" y="-114157529"/>
            <a:ext cx="8964235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74984" y="5814578"/>
            <a:ext cx="99563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u="sng" dirty="0" smtClean="0">
                <a:solidFill>
                  <a:srgbClr val="002060"/>
                </a:solidFill>
              </a:rPr>
              <a:t>Усиление изучения казахского языка: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 smtClean="0">
                <a:solidFill>
                  <a:srgbClr val="002060"/>
                </a:solidFill>
              </a:rPr>
              <a:t>Программа раннего погружения в казахский язык в начальной школе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 smtClean="0">
                <a:solidFill>
                  <a:srgbClr val="002060"/>
                </a:solidFill>
              </a:rPr>
              <a:t>Преподавание неязыковых предметов на казахском языке в основной и старшей школе по выбору организации образования</a:t>
            </a:r>
          </a:p>
          <a:p>
            <a:r>
              <a:rPr lang="kk-KZ" sz="900" u="sng" dirty="0" smtClean="0">
                <a:solidFill>
                  <a:srgbClr val="002060"/>
                </a:solidFill>
              </a:rPr>
              <a:t>Достижение ожидаемых результатов стандарта через объединенные предметы </a:t>
            </a:r>
            <a:r>
              <a:rPr lang="kk-KZ" sz="900" dirty="0" smtClean="0">
                <a:solidFill>
                  <a:srgbClr val="002060"/>
                </a:solidFill>
              </a:rPr>
              <a:t>«Математика» вместо «Алгебра» и «Геометрия», «Естествознание» вместо «Физика», «Химия», «Биология»</a:t>
            </a:r>
          </a:p>
          <a:p>
            <a:r>
              <a:rPr lang="kk-KZ" sz="900" u="sng" dirty="0" smtClean="0">
                <a:solidFill>
                  <a:srgbClr val="002060"/>
                </a:solidFill>
              </a:rPr>
              <a:t>Оценивание всех предметов</a:t>
            </a:r>
          </a:p>
          <a:p>
            <a:r>
              <a:rPr lang="kk-KZ" sz="900" u="sng" dirty="0" smtClean="0">
                <a:solidFill>
                  <a:srgbClr val="002060"/>
                </a:solidFill>
              </a:rPr>
              <a:t>Мониторинг реализации ГОСО</a:t>
            </a:r>
          </a:p>
          <a:p>
            <a:r>
              <a:rPr lang="kk-KZ" sz="900" u="sng" dirty="0" smtClean="0">
                <a:solidFill>
                  <a:srgbClr val="002060"/>
                </a:solidFill>
              </a:rPr>
              <a:t>Усиление в содержании предметных областей направлений по ИИ, финансовой, правовой грамотности, креативности, </a:t>
            </a:r>
            <a:r>
              <a:rPr lang="en-US" sz="900" u="sng" dirty="0" smtClean="0">
                <a:solidFill>
                  <a:srgbClr val="002060"/>
                </a:solidFill>
              </a:rPr>
              <a:t>STEM</a:t>
            </a:r>
            <a:r>
              <a:rPr lang="ru-RU" sz="900" u="sng" dirty="0" smtClean="0">
                <a:solidFill>
                  <a:srgbClr val="002060"/>
                </a:solidFill>
              </a:rPr>
              <a:t>,</a:t>
            </a:r>
            <a:r>
              <a:rPr lang="en-US" sz="900" u="sng" dirty="0" smtClean="0">
                <a:solidFill>
                  <a:srgbClr val="002060"/>
                </a:solidFill>
              </a:rPr>
              <a:t> STEAM</a:t>
            </a:r>
            <a:r>
              <a:rPr lang="ru-RU" sz="900" u="sng" dirty="0" smtClean="0">
                <a:solidFill>
                  <a:srgbClr val="002060"/>
                </a:solidFill>
              </a:rPr>
              <a:t>, ранней </a:t>
            </a:r>
            <a:r>
              <a:rPr lang="ru-RU" sz="900" u="sng" dirty="0" err="1" smtClean="0">
                <a:solidFill>
                  <a:srgbClr val="002060"/>
                </a:solidFill>
              </a:rPr>
              <a:t>профилизации</a:t>
            </a:r>
            <a:endParaRPr lang="kk-KZ" sz="900" u="sng" dirty="0">
              <a:solidFill>
                <a:srgbClr val="002060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65341" y="5126160"/>
            <a:ext cx="11594306" cy="793"/>
            <a:chOff x="216694" y="2112168"/>
            <a:chExt cx="11594306" cy="793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216694" y="2112168"/>
              <a:ext cx="2788444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005138" y="2112961"/>
              <a:ext cx="8805862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525836" y="5866748"/>
            <a:ext cx="11594306" cy="793"/>
            <a:chOff x="216694" y="2112168"/>
            <a:chExt cx="11594306" cy="793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>
              <a:off x="216694" y="2112168"/>
              <a:ext cx="2788444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3005138" y="2112961"/>
              <a:ext cx="8805862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2108103" y="5193661"/>
            <a:ext cx="978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u="sng" dirty="0" smtClean="0">
                <a:solidFill>
                  <a:srgbClr val="002060"/>
                </a:solidFill>
              </a:rPr>
              <a:t>Усиление воспитания и оценивание его результатов: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 smtClean="0">
                <a:solidFill>
                  <a:srgbClr val="002060"/>
                </a:solidFill>
              </a:rPr>
              <a:t>Вводится </a:t>
            </a:r>
            <a:r>
              <a:rPr lang="ru-RU" sz="900" dirty="0" smtClean="0">
                <a:solidFill>
                  <a:srgbClr val="002060"/>
                </a:solidFill>
              </a:rPr>
              <a:t>социальный </a:t>
            </a:r>
            <a:r>
              <a:rPr lang="ru-RU" sz="900" dirty="0">
                <a:solidFill>
                  <a:srgbClr val="002060"/>
                </a:solidFill>
              </a:rPr>
              <a:t>GPA </a:t>
            </a:r>
            <a:r>
              <a:rPr lang="ru-RU" sz="900" dirty="0" smtClean="0">
                <a:solidFill>
                  <a:srgbClr val="002060"/>
                </a:solidFill>
              </a:rPr>
              <a:t>(средний </a:t>
            </a:r>
            <a:r>
              <a:rPr lang="ru-RU" sz="900" dirty="0">
                <a:solidFill>
                  <a:srgbClr val="002060"/>
                </a:solidFill>
              </a:rPr>
              <a:t>балл) </a:t>
            </a:r>
            <a:r>
              <a:rPr lang="ru-RU" sz="900" dirty="0" smtClean="0">
                <a:solidFill>
                  <a:srgbClr val="002060"/>
                </a:solidFill>
              </a:rPr>
              <a:t>– способ измерения и оценка </a:t>
            </a:r>
            <a:r>
              <a:rPr lang="ru-RU" sz="900" dirty="0">
                <a:solidFill>
                  <a:srgbClr val="002060"/>
                </a:solidFill>
              </a:rPr>
              <a:t>социальной ответственности, активного участия в общественной жизни, развития лидерских качеств и других достижений обучающегося</a:t>
            </a:r>
            <a:r>
              <a:rPr lang="ru-RU" sz="900" dirty="0" smtClean="0">
                <a:solidFill>
                  <a:srgbClr val="002060"/>
                </a:solidFill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 smtClean="0">
                <a:solidFill>
                  <a:srgbClr val="002060"/>
                </a:solidFill>
              </a:rPr>
              <a:t>По итогам выдается </a:t>
            </a:r>
            <a:r>
              <a:rPr lang="ru-RU" sz="900" dirty="0" err="1" smtClean="0">
                <a:solidFill>
                  <a:srgbClr val="002060"/>
                </a:solidFill>
              </a:rPr>
              <a:t>транскрипт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– документ, содержащий </a:t>
            </a:r>
            <a:r>
              <a:rPr lang="ru-RU" sz="900" dirty="0" smtClean="0">
                <a:solidFill>
                  <a:srgbClr val="002060"/>
                </a:solidFill>
              </a:rPr>
              <a:t>GPA </a:t>
            </a:r>
            <a:r>
              <a:rPr lang="ru-RU" sz="900" dirty="0">
                <a:solidFill>
                  <a:srgbClr val="002060"/>
                </a:solidFill>
              </a:rPr>
              <a:t>за соответствующий период обучения с указанием результатов </a:t>
            </a:r>
            <a:r>
              <a:rPr lang="ru-RU" sz="900" dirty="0" smtClean="0">
                <a:solidFill>
                  <a:srgbClr val="002060"/>
                </a:solidFill>
              </a:rPr>
              <a:t>оценивания</a:t>
            </a:r>
            <a:endParaRPr lang="ru-RU" sz="900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00" y="5245112"/>
            <a:ext cx="2068784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kk-KZ" sz="1600" b="1" dirty="0" smtClean="0">
              <a:solidFill>
                <a:srgbClr val="002060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kk-KZ" sz="1600" b="1" dirty="0" smtClean="0">
              <a:solidFill>
                <a:srgbClr val="002060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kk-KZ" sz="1600" b="1" dirty="0" smtClean="0">
                <a:solidFill>
                  <a:srgbClr val="002060"/>
                </a:solidFill>
              </a:rPr>
              <a:t>Дополнения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kk-KZ" sz="1600" b="1" dirty="0">
              <a:solidFill>
                <a:srgbClr val="002060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kk-KZ" sz="16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7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6E606D7-D418-FB63-2CA9-297AB65259B1}"/>
              </a:ext>
            </a:extLst>
          </p:cNvPr>
          <p:cNvSpPr/>
          <p:nvPr/>
        </p:nvSpPr>
        <p:spPr>
          <a:xfrm>
            <a:off x="7013737" y="684909"/>
            <a:ext cx="5178263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D6957B1-2CF6-1546-E6D6-DAF46CB1E8F5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CFA468D-936D-C93D-C531-32ECE1A6AC0A}"/>
              </a:ext>
            </a:extLst>
          </p:cNvPr>
          <p:cNvSpPr/>
          <p:nvPr/>
        </p:nvSpPr>
        <p:spPr>
          <a:xfrm>
            <a:off x="1007652" y="110337"/>
            <a:ext cx="4973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МЕЖПРЕДМЕТНАЯ ИНТЕГРАЦИЯ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0FAB091-D28A-0602-AACF-6F17D4947C68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6905ED0-B436-9F48-0351-8B34335DE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58F03A-0495-D616-050D-1B87A1E303A0}"/>
              </a:ext>
            </a:extLst>
          </p:cNvPr>
          <p:cNvSpPr txBox="1"/>
          <p:nvPr/>
        </p:nvSpPr>
        <p:spPr>
          <a:xfrm>
            <a:off x="1639896" y="2234180"/>
            <a:ext cx="20075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Снижение </a:t>
            </a:r>
            <a:endParaRPr lang="en-US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учебной </a:t>
            </a:r>
            <a:endParaRPr lang="en-US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нагрузки </a:t>
            </a:r>
            <a:endParaRPr lang="en-US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на обучающихся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78E6C8-EBBC-9100-E2B5-0EEA200B5392}"/>
              </a:ext>
            </a:extLst>
          </p:cNvPr>
          <p:cNvSpPr txBox="1"/>
          <p:nvPr/>
        </p:nvSpPr>
        <p:spPr>
          <a:xfrm>
            <a:off x="1639896" y="3965817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Гибкость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школьной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программы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FD4E49C-2C31-7363-5A83-73AA7F674E47}"/>
              </a:ext>
            </a:extLst>
          </p:cNvPr>
          <p:cNvSpPr txBox="1"/>
          <p:nvPr/>
        </p:nvSpPr>
        <p:spPr>
          <a:xfrm>
            <a:off x="4545439" y="2312002"/>
            <a:ext cx="24072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Сопоставимость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endParaRPr lang="en-US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с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международными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программами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4E4F80-D917-F161-FCB4-1A908356ABB4}"/>
              </a:ext>
            </a:extLst>
          </p:cNvPr>
          <p:cNvSpPr txBox="1"/>
          <p:nvPr/>
        </p:nvSpPr>
        <p:spPr>
          <a:xfrm>
            <a:off x="4545439" y="3983527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Правовые основы и существующая практика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8830313-31FF-08D4-E352-01D3A4D929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54847" y="1132114"/>
            <a:ext cx="546045" cy="50004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8044580-3104-38F5-7135-4D982A2C84E8}"/>
              </a:ext>
            </a:extLst>
          </p:cNvPr>
          <p:cNvSpPr txBox="1"/>
          <p:nvPr/>
        </p:nvSpPr>
        <p:spPr>
          <a:xfrm>
            <a:off x="7740723" y="2800155"/>
            <a:ext cx="36756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ptos" panose="020B0004020202020204" pitchFamily="34" charset="0"/>
              </a:rPr>
              <a:t>34</a:t>
            </a:r>
            <a:r>
              <a:rPr lang="ru-RU" sz="1600" dirty="0">
                <a:latin typeface="Aptos" panose="020B0004020202020204" pitchFamily="34" charset="0"/>
              </a:rPr>
              <a:t>. Организации среднего образования могут достигать ожидаемых результатов обучения по образовательным областям «Математика и информатика», «Естествознание», «Человек и общество» через интеграцию предметов «Алгебра», «Геометрия» в предмет «Математика», предметов «Физика», «Химия», «Биология» в предмет «Естествознание», предметов «Всемирная история», «Основы права» в предмет «Социальные науки»</a:t>
            </a:r>
            <a:endParaRPr lang="kk-KZ" sz="1600" dirty="0">
              <a:latin typeface="Aptos" panose="020B00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A81D15F-ED19-A16C-A006-C996E21D0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9066" y="2800155"/>
            <a:ext cx="303280" cy="30328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379D2F6D-D5D9-D092-C49D-083628014597}"/>
              </a:ext>
            </a:extLst>
          </p:cNvPr>
          <p:cNvGrpSpPr/>
          <p:nvPr/>
        </p:nvGrpSpPr>
        <p:grpSpPr>
          <a:xfrm>
            <a:off x="7505936" y="880841"/>
            <a:ext cx="4485393" cy="1077218"/>
            <a:chOff x="8070446" y="880841"/>
            <a:chExt cx="4485393" cy="1077218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9649F807-08E6-E6A4-717C-BB51CA8D0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446" y="880841"/>
              <a:ext cx="757275" cy="7572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A6B3F6D-6FCF-3AD5-2379-61EE06E8A4C6}"/>
                </a:ext>
              </a:extLst>
            </p:cNvPr>
            <p:cNvSpPr txBox="1"/>
            <p:nvPr/>
          </p:nvSpPr>
          <p:spPr>
            <a:xfrm>
              <a:off x="8997073" y="880841"/>
              <a:ext cx="355876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ГОСУДАРСТВЕННЫЙ ОБЩЕОБЯЗАТЕЛЬНЫЙ СТАНДАРТ</a:t>
              </a:r>
            </a:p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начального/ОСНОВНОГО СРЕДНЕГО ОБРАЗОВАНИЯ</a:t>
              </a:r>
            </a:p>
          </p:txBody>
        </p:sp>
      </p:grp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0D4BA46A-8623-0428-DAB2-10492A17366E}"/>
              </a:ext>
            </a:extLst>
          </p:cNvPr>
          <p:cNvSpPr/>
          <p:nvPr/>
        </p:nvSpPr>
        <p:spPr>
          <a:xfrm>
            <a:off x="600759" y="2204280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54501569-3095-BB0F-1F5F-E4083BEA2BD1}"/>
              </a:ext>
            </a:extLst>
          </p:cNvPr>
          <p:cNvSpPr/>
          <p:nvPr/>
        </p:nvSpPr>
        <p:spPr>
          <a:xfrm>
            <a:off x="600759" y="3923431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99001237-10C5-CFA6-087D-70CF2C65833A}"/>
              </a:ext>
            </a:extLst>
          </p:cNvPr>
          <p:cNvSpPr/>
          <p:nvPr/>
        </p:nvSpPr>
        <p:spPr>
          <a:xfrm>
            <a:off x="3547474" y="2204280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BD46F08C-8068-A15E-34E8-262E4727EDD4}"/>
              </a:ext>
            </a:extLst>
          </p:cNvPr>
          <p:cNvSpPr/>
          <p:nvPr/>
        </p:nvSpPr>
        <p:spPr>
          <a:xfrm>
            <a:off x="3547474" y="3923431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D863AB0-1696-532A-7CA3-D276AE23D162}"/>
              </a:ext>
            </a:extLst>
          </p:cNvPr>
          <p:cNvSpPr txBox="1"/>
          <p:nvPr/>
        </p:nvSpPr>
        <p:spPr>
          <a:xfrm>
            <a:off x="7740723" y="2072608"/>
            <a:ext cx="3815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Глава 3. Требования к уровню </a:t>
            </a:r>
            <a:b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подготовки обучающихся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01" y="4043327"/>
            <a:ext cx="583644" cy="58364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17" y="2330103"/>
            <a:ext cx="611793" cy="61179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5" y="2380371"/>
            <a:ext cx="521211" cy="5212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9" y="4075268"/>
            <a:ext cx="519761" cy="5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3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26FBB6E-E6A5-EE22-24F0-4E7EF3944F43}"/>
              </a:ext>
            </a:extLst>
          </p:cNvPr>
          <p:cNvSpPr/>
          <p:nvPr/>
        </p:nvSpPr>
        <p:spPr>
          <a:xfrm>
            <a:off x="4270288" y="684909"/>
            <a:ext cx="7921713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000FCF1-BAA5-7F15-6E74-42258AD00835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0515444-5651-4404-EF9E-DE31B6580D80}"/>
              </a:ext>
            </a:extLst>
          </p:cNvPr>
          <p:cNvSpPr/>
          <p:nvPr/>
        </p:nvSpPr>
        <p:spPr>
          <a:xfrm>
            <a:off x="1007652" y="110337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ОЦЕНИВАНИЕ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latin typeface="Aptos" panose="020B00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8C44393D-76A0-B7B9-87DF-B6E1D716259D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BE7B66-9747-7D10-F0FB-2D4FD7C72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C9B9770-0B39-4017-A709-05A82F960A7F}"/>
              </a:ext>
            </a:extLst>
          </p:cNvPr>
          <p:cNvSpPr txBox="1"/>
          <p:nvPr/>
        </p:nvSpPr>
        <p:spPr>
          <a:xfrm>
            <a:off x="1836244" y="1638116"/>
            <a:ext cx="2007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Критериальное оценивание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945A6B0-5010-2972-2D9E-F9AF94831FA6}"/>
              </a:ext>
            </a:extLst>
          </p:cNvPr>
          <p:cNvSpPr txBox="1"/>
          <p:nvPr/>
        </p:nvSpPr>
        <p:spPr>
          <a:xfrm>
            <a:off x="1836244" y="3369753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Формативное и суммативное оценивание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3DCC6F6-1BCA-D7F6-3063-77B24C4BA175}"/>
              </a:ext>
            </a:extLst>
          </p:cNvPr>
          <p:cNvSpPr txBox="1"/>
          <p:nvPr/>
        </p:nvSpPr>
        <p:spPr>
          <a:xfrm>
            <a:off x="1795072" y="5017742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Академическая честность</a:t>
            </a:r>
            <a:endParaRPr lang="ru-RU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C8C55DA-2B31-A3CC-12EF-121BF22EE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40431" y="1132114"/>
            <a:ext cx="546045" cy="50004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D953F72-27C6-C61A-37F3-D4B86AA40610}"/>
              </a:ext>
            </a:extLst>
          </p:cNvPr>
          <p:cNvSpPr txBox="1"/>
          <p:nvPr/>
        </p:nvSpPr>
        <p:spPr>
          <a:xfrm>
            <a:off x="5051121" y="2399315"/>
            <a:ext cx="36756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ptos" panose="020B0004020202020204" pitchFamily="34" charset="0"/>
              </a:rPr>
              <a:t>При </a:t>
            </a:r>
            <a:r>
              <a:rPr lang="ru-RU" sz="1600" dirty="0">
                <a:latin typeface="Aptos" panose="020B0004020202020204" pitchFamily="34" charset="0"/>
              </a:rPr>
              <a:t>оценивании учебных достижений обучающихся, в том числе обучающихся с особыми образовательными потребностями, используется система </a:t>
            </a:r>
            <a:r>
              <a:rPr lang="ru-RU" sz="1600" dirty="0" err="1">
                <a:latin typeface="Aptos" panose="020B0004020202020204" pitchFamily="34" charset="0"/>
              </a:rPr>
              <a:t>критериального</a:t>
            </a:r>
            <a:r>
              <a:rPr lang="ru-RU" sz="1600" dirty="0">
                <a:latin typeface="Aptos" panose="020B0004020202020204" pitchFamily="34" charset="0"/>
              </a:rPr>
              <a:t> оценивания.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ptos" panose="020B0004020202020204" pitchFamily="34" charset="0"/>
              </a:rPr>
              <a:t>Оценивание </a:t>
            </a:r>
            <a:r>
              <a:rPr lang="ru-RU" sz="1600" dirty="0">
                <a:latin typeface="Aptos" panose="020B0004020202020204" pitchFamily="34" charset="0"/>
              </a:rPr>
              <a:t>учебных достижений обучающихся на уровне основного среднего образования осуществляется в форме </a:t>
            </a:r>
            <a:r>
              <a:rPr lang="ru-RU" sz="1600" dirty="0" err="1">
                <a:latin typeface="Aptos" panose="020B0004020202020204" pitchFamily="34" charset="0"/>
              </a:rPr>
              <a:t>формативного</a:t>
            </a:r>
            <a:r>
              <a:rPr lang="ru-RU" sz="1600" dirty="0">
                <a:latin typeface="Aptos" panose="020B0004020202020204" pitchFamily="34" charset="0"/>
              </a:rPr>
              <a:t> и </a:t>
            </a:r>
            <a:r>
              <a:rPr lang="ru-RU" sz="1600" dirty="0" err="1">
                <a:latin typeface="Aptos" panose="020B0004020202020204" pitchFamily="34" charset="0"/>
              </a:rPr>
              <a:t>суммативного</a:t>
            </a:r>
            <a:r>
              <a:rPr lang="ru-RU" sz="1600" dirty="0">
                <a:latin typeface="Aptos" panose="020B0004020202020204" pitchFamily="34" charset="0"/>
              </a:rPr>
              <a:t> оценивания.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ptos" panose="020B0004020202020204" pitchFamily="34" charset="0"/>
              </a:rPr>
              <a:t>Оценивание </a:t>
            </a:r>
            <a:r>
              <a:rPr lang="ru-RU" sz="1600" dirty="0">
                <a:latin typeface="Aptos" panose="020B0004020202020204" pitchFamily="34" charset="0"/>
              </a:rPr>
              <a:t>проводится по предметам и курсам инвариантного и вариативного компонентов.</a:t>
            </a:r>
            <a:endParaRPr lang="kk-KZ" sz="1600" dirty="0">
              <a:latin typeface="Aptos" panose="020B00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C6FD409-CF1D-8439-38C0-35815A7F1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9464" y="2399315"/>
            <a:ext cx="303280" cy="30328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7AAF8CD4-0195-AE42-55F2-C252EE0E8ACC}"/>
              </a:ext>
            </a:extLst>
          </p:cNvPr>
          <p:cNvGrpSpPr/>
          <p:nvPr/>
        </p:nvGrpSpPr>
        <p:grpSpPr>
          <a:xfrm>
            <a:off x="4816334" y="880841"/>
            <a:ext cx="5907521" cy="830997"/>
            <a:chOff x="8070446" y="880841"/>
            <a:chExt cx="5907521" cy="830997"/>
          </a:xfrm>
        </p:grpSpPr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90E3F0A9-ED95-E48F-7BB5-C825B8B2B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446" y="880841"/>
              <a:ext cx="757275" cy="7572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89D80F8-8848-8801-1E33-8D44BA95247E}"/>
                </a:ext>
              </a:extLst>
            </p:cNvPr>
            <p:cNvSpPr txBox="1"/>
            <p:nvPr/>
          </p:nvSpPr>
          <p:spPr>
            <a:xfrm>
              <a:off x="8997073" y="880841"/>
              <a:ext cx="49808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ГОСУДАРСТВЕННЫЙ ОБЩЕОБЯЗАТЕЛЬНЫЙ СТАНДАРТ</a:t>
              </a:r>
              <a:r>
                <a:rPr lang="en-US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 </a:t>
              </a:r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начального/ОСНОВНОГО СРЕДНЕГО ОБРАЗОВАНИЯ</a:t>
              </a:r>
            </a:p>
          </p:txBody>
        </p:sp>
      </p:grp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1530D34D-3C82-966C-436C-1D743848DCA5}"/>
              </a:ext>
            </a:extLst>
          </p:cNvPr>
          <p:cNvSpPr/>
          <p:nvPr/>
        </p:nvSpPr>
        <p:spPr>
          <a:xfrm>
            <a:off x="797107" y="1608216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775F6764-1434-5540-EF48-9FDEEDAEBCF0}"/>
              </a:ext>
            </a:extLst>
          </p:cNvPr>
          <p:cNvSpPr/>
          <p:nvPr/>
        </p:nvSpPr>
        <p:spPr>
          <a:xfrm>
            <a:off x="797107" y="3327367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3703DF53-B02B-B596-4E7C-372AE4DAB5A4}"/>
              </a:ext>
            </a:extLst>
          </p:cNvPr>
          <p:cNvSpPr/>
          <p:nvPr/>
        </p:nvSpPr>
        <p:spPr>
          <a:xfrm>
            <a:off x="797107" y="4957646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2578438-87FE-1962-D8E2-0CDBF43BFF31}"/>
              </a:ext>
            </a:extLst>
          </p:cNvPr>
          <p:cNvSpPr txBox="1"/>
          <p:nvPr/>
        </p:nvSpPr>
        <p:spPr>
          <a:xfrm>
            <a:off x="4902852" y="1776615"/>
            <a:ext cx="5252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Оценивание 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результатов обучения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C9AE1A1-7E7B-CED6-7570-10347EDEC5A9}"/>
              </a:ext>
            </a:extLst>
          </p:cNvPr>
          <p:cNvSpPr txBox="1"/>
          <p:nvPr/>
        </p:nvSpPr>
        <p:spPr>
          <a:xfrm>
            <a:off x="8886053" y="2399315"/>
            <a:ext cx="30882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ptos" panose="020B0004020202020204" pitchFamily="34" charset="0"/>
              </a:rPr>
              <a:t>В </a:t>
            </a:r>
            <a:r>
              <a:rPr lang="ru-RU" sz="1600" dirty="0">
                <a:latin typeface="Aptos" panose="020B0004020202020204" pitchFamily="34" charset="0"/>
              </a:rPr>
              <a:t>целях формирования ответственного поведения обучающихся, обеспечения прозрачности и добросовестности, создания справедливой образовательной среды и повышения качества образования внедряются принципы и правила академической честности.</a:t>
            </a:r>
            <a:endParaRPr lang="kk-KZ" sz="1600" dirty="0">
              <a:latin typeface="Aptos" panose="020B00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14" y="1776615"/>
            <a:ext cx="512366" cy="5123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4" y="5054281"/>
            <a:ext cx="583644" cy="5836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5" y="3479204"/>
            <a:ext cx="519761" cy="5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1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A6AC801-013F-8D98-FC83-95EF4936F144}"/>
              </a:ext>
            </a:extLst>
          </p:cNvPr>
          <p:cNvSpPr/>
          <p:nvPr/>
        </p:nvSpPr>
        <p:spPr>
          <a:xfrm>
            <a:off x="6937829" y="684909"/>
            <a:ext cx="5254171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B981C65-753F-DC28-E120-AEE19F40D9A0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A726F01-D2AF-985D-75A9-E41F107311DE}"/>
              </a:ext>
            </a:extLst>
          </p:cNvPr>
          <p:cNvSpPr/>
          <p:nvPr/>
        </p:nvSpPr>
        <p:spPr>
          <a:xfrm>
            <a:off x="1007652" y="110337"/>
            <a:ext cx="11098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ОЖИДАЕМЫЕ РЕЗУЛЬТАТЫ ОБУЧЕНИЯ ПО ОБРАЗОВАТЕЛЬНЫМ ОБЛАСТЯМ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5718C142-21CF-DBA3-28F6-737AC1B1B1F8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2C06A05-A66B-D3C4-F4BF-A2D73880E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F6891BD-E26D-4151-63EB-200A44B57DA3}"/>
              </a:ext>
            </a:extLst>
          </p:cNvPr>
          <p:cNvSpPr txBox="1"/>
          <p:nvPr/>
        </p:nvSpPr>
        <p:spPr>
          <a:xfrm>
            <a:off x="1639896" y="1162014"/>
            <a:ext cx="17253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Основы 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безопасности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жизнедеятель</a:t>
            </a:r>
            <a:r>
              <a:rPr lang="en-US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-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ности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(ОБЖ)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56CFB0-324B-8625-01A6-DF2B23F4B7A0}"/>
              </a:ext>
            </a:extLst>
          </p:cNvPr>
          <p:cNvSpPr txBox="1"/>
          <p:nvPr/>
        </p:nvSpPr>
        <p:spPr>
          <a:xfrm>
            <a:off x="1639896" y="2986624"/>
            <a:ext cx="17253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Навыки применения цифровых инструментов и искусственного интеллекта (ИИ)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49A684A-04EC-244C-FB7A-D034E2A70AF3}"/>
              </a:ext>
            </a:extLst>
          </p:cNvPr>
          <p:cNvSpPr txBox="1"/>
          <p:nvPr/>
        </p:nvSpPr>
        <p:spPr>
          <a:xfrm>
            <a:off x="1639896" y="4725613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Цифровая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гигиена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9B422F-736B-4C93-BCB6-1DFB0D50ACBB}"/>
              </a:ext>
            </a:extLst>
          </p:cNvPr>
          <p:cNvSpPr txBox="1"/>
          <p:nvPr/>
        </p:nvSpPr>
        <p:spPr>
          <a:xfrm>
            <a:off x="4659013" y="1239836"/>
            <a:ext cx="2407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Читательская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грамотность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0A3FAE9-0FBF-7263-EAF6-55148835AFEA}"/>
              </a:ext>
            </a:extLst>
          </p:cNvPr>
          <p:cNvSpPr txBox="1"/>
          <p:nvPr/>
        </p:nvSpPr>
        <p:spPr>
          <a:xfrm>
            <a:off x="4659013" y="2986624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Функциональная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грамотность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CDA6E5-7B55-6693-E042-68E2302CC24E}"/>
              </a:ext>
            </a:extLst>
          </p:cNvPr>
          <p:cNvSpPr txBox="1"/>
          <p:nvPr/>
        </p:nvSpPr>
        <p:spPr>
          <a:xfrm>
            <a:off x="4659013" y="4814722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Финансовая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грамотность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4848C46-DE1A-D64B-507A-0EEBC20C4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80727" y="1132114"/>
            <a:ext cx="546045" cy="50004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B4607EE-9D31-3CD1-C7F0-D8A54BBC338C}"/>
              </a:ext>
            </a:extLst>
          </p:cNvPr>
          <p:cNvSpPr txBox="1"/>
          <p:nvPr/>
        </p:nvSpPr>
        <p:spPr>
          <a:xfrm>
            <a:off x="7736175" y="3042218"/>
            <a:ext cx="39117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72165"/>
                </a:solidFill>
                <a:latin typeface="Aptos" panose="020B0004020202020204" pitchFamily="34" charset="0"/>
              </a:rPr>
              <a:t>п. 33</a:t>
            </a:r>
            <a:r>
              <a:rPr lang="ru-RU" sz="1600" dirty="0">
                <a:latin typeface="Aptos" panose="020B0004020202020204" pitchFamily="34" charset="0"/>
              </a:rPr>
              <a:t>. Ожидаемые результаты обучения по образовательным областям </a:t>
            </a:r>
            <a:br>
              <a:rPr lang="ru-RU" sz="1600" dirty="0">
                <a:latin typeface="Aptos" panose="020B0004020202020204" pitchFamily="34" charset="0"/>
              </a:rPr>
            </a:br>
            <a:r>
              <a:rPr lang="ru-RU" sz="1600" dirty="0">
                <a:latin typeface="Aptos" panose="020B0004020202020204" pitchFamily="34" charset="0"/>
              </a:rPr>
              <a:t>(и учебным предметам) служат основой для определения базового содержания основного среднего образования</a:t>
            </a:r>
          </a:p>
          <a:p>
            <a:r>
              <a:rPr lang="ru-RU" sz="1600" b="1" dirty="0">
                <a:latin typeface="Aptos" panose="020B0004020202020204" pitchFamily="34" charset="0"/>
              </a:rPr>
              <a:t>36</a:t>
            </a:r>
            <a:r>
              <a:rPr lang="ru-RU" sz="1600" dirty="0">
                <a:latin typeface="Aptos" panose="020B0004020202020204" pitchFamily="34" charset="0"/>
              </a:rPr>
              <a:t>. В Типовых учебных программах основного среднего образования ожидаемые результаты обучения по образовательным областям (и учебным предметам) конкретизируются в целях обучения по разделам каждого учебного предмета</a:t>
            </a:r>
            <a:endParaRPr lang="kk-KZ" sz="1600" dirty="0">
              <a:latin typeface="Aptos" panose="020B00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07F1242-6E00-A366-EA9B-986548D73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4299" y="3091545"/>
            <a:ext cx="303280" cy="30328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CEA3D687-AFEB-DDD7-095C-76D592C1B755}"/>
              </a:ext>
            </a:extLst>
          </p:cNvPr>
          <p:cNvGrpSpPr/>
          <p:nvPr/>
        </p:nvGrpSpPr>
        <p:grpSpPr>
          <a:xfrm>
            <a:off x="7441169" y="1134635"/>
            <a:ext cx="4446207" cy="1077218"/>
            <a:chOff x="8070446" y="880841"/>
            <a:chExt cx="4446207" cy="1077218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E6BBBC7F-86D0-F33B-940B-89D582C33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446" y="880841"/>
              <a:ext cx="757275" cy="7572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4CAEAB3-1480-D09D-9B6D-104355AC0317}"/>
                </a:ext>
              </a:extLst>
            </p:cNvPr>
            <p:cNvSpPr txBox="1"/>
            <p:nvPr/>
          </p:nvSpPr>
          <p:spPr>
            <a:xfrm>
              <a:off x="8997072" y="880841"/>
              <a:ext cx="351958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ГОСУДАРСТВЕННЫЙ ОБЩЕОБЯЗАТЕЛЬНЫЙ СТАНДАРТ начального/ОСНОВНОГО СРЕДНЕГО ОБРАЗОВАНИЯ</a:t>
              </a:r>
            </a:p>
          </p:txBody>
        </p:sp>
      </p:grp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977FC630-5149-0BA4-84C0-471449BE003B}"/>
              </a:ext>
            </a:extLst>
          </p:cNvPr>
          <p:cNvSpPr/>
          <p:nvPr/>
        </p:nvSpPr>
        <p:spPr>
          <a:xfrm>
            <a:off x="600759" y="1132114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93B0522F-B1E1-0E84-6BEC-6F27E1D216DE}"/>
              </a:ext>
            </a:extLst>
          </p:cNvPr>
          <p:cNvSpPr/>
          <p:nvPr/>
        </p:nvSpPr>
        <p:spPr>
          <a:xfrm>
            <a:off x="600759" y="2851265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BE49B9EC-9C32-097B-36F7-B0D07B1F7BA0}"/>
              </a:ext>
            </a:extLst>
          </p:cNvPr>
          <p:cNvSpPr/>
          <p:nvPr/>
        </p:nvSpPr>
        <p:spPr>
          <a:xfrm>
            <a:off x="600759" y="4666297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2841D638-5351-1F60-512D-4ABA9132637A}"/>
              </a:ext>
            </a:extLst>
          </p:cNvPr>
          <p:cNvSpPr/>
          <p:nvPr/>
        </p:nvSpPr>
        <p:spPr>
          <a:xfrm>
            <a:off x="3661048" y="1132114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C4D35C6E-ADB8-09A3-8644-A9A1DF25AD7B}"/>
              </a:ext>
            </a:extLst>
          </p:cNvPr>
          <p:cNvSpPr/>
          <p:nvPr/>
        </p:nvSpPr>
        <p:spPr>
          <a:xfrm>
            <a:off x="3661048" y="2851265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0219F0F8-83F0-67DA-48E9-CD099282B4A6}"/>
              </a:ext>
            </a:extLst>
          </p:cNvPr>
          <p:cNvSpPr/>
          <p:nvPr/>
        </p:nvSpPr>
        <p:spPr>
          <a:xfrm>
            <a:off x="3661048" y="4666297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02D942A-4A10-016B-4DB4-750AFA3193BC}"/>
              </a:ext>
            </a:extLst>
          </p:cNvPr>
          <p:cNvSpPr txBox="1"/>
          <p:nvPr/>
        </p:nvSpPr>
        <p:spPr>
          <a:xfrm>
            <a:off x="7736176" y="2442038"/>
            <a:ext cx="3815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Глава 3. Требования к уровню подготовки обучающихся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6" y="1233230"/>
            <a:ext cx="641466" cy="6414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3" y="2927471"/>
            <a:ext cx="722868" cy="72286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3" y="4783124"/>
            <a:ext cx="587129" cy="5871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93" y="1233230"/>
            <a:ext cx="512366" cy="51236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58" y="2967052"/>
            <a:ext cx="620162" cy="62016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03" y="4847033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7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8A12883-E223-09D7-3A1E-3C41974FCA5D}"/>
              </a:ext>
            </a:extLst>
          </p:cNvPr>
          <p:cNvSpPr/>
          <p:nvPr/>
        </p:nvSpPr>
        <p:spPr>
          <a:xfrm>
            <a:off x="3048126" y="684909"/>
            <a:ext cx="9143875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D216AE9-AAE0-0CE8-E650-4DDB6F07124E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1683275-92A6-5085-647C-DFDD0DEC6629}"/>
              </a:ext>
            </a:extLst>
          </p:cNvPr>
          <p:cNvSpPr/>
          <p:nvPr/>
        </p:nvSpPr>
        <p:spPr>
          <a:xfrm>
            <a:off x="1007652" y="110337"/>
            <a:ext cx="7707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ПРОФОРИЕНТАЦИЯ И ОЦЕНКА СОЦИАЛЬНОГО GPA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A2E71606-D3E2-DEA1-28E4-E9ECC1498B9C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63DFDF0-8BB9-3726-0BD8-373E33183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B724DA-7268-17C6-1346-602508E104C5}"/>
              </a:ext>
            </a:extLst>
          </p:cNvPr>
          <p:cNvSpPr txBox="1"/>
          <p:nvPr/>
        </p:nvSpPr>
        <p:spPr>
          <a:xfrm>
            <a:off x="1291164" y="2140020"/>
            <a:ext cx="17253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Исследование интересов, способностей и склонностей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FBF2EAA-CE2F-12E1-E2B7-2E9D91A66665}"/>
              </a:ext>
            </a:extLst>
          </p:cNvPr>
          <p:cNvSpPr txBox="1"/>
          <p:nvPr/>
        </p:nvSpPr>
        <p:spPr>
          <a:xfrm>
            <a:off x="1291164" y="4002730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Отдельное оценивание социального </a:t>
            </a:r>
            <a:r>
              <a:rPr lang="en-US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GPA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EF87EAA-CEC9-AFFB-7849-A3E82FE6D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59596" y="1132114"/>
            <a:ext cx="546045" cy="50004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C251ED9-8C13-7BE7-04D6-7DF681D75597}"/>
              </a:ext>
            </a:extLst>
          </p:cNvPr>
          <p:cNvSpPr txBox="1"/>
          <p:nvPr/>
        </p:nvSpPr>
        <p:spPr>
          <a:xfrm>
            <a:off x="3863387" y="2208570"/>
            <a:ext cx="4125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п. 6</a:t>
            </a:r>
            <a:r>
              <a:rPr lang="ru-RU" sz="1400" dirty="0">
                <a:latin typeface="Aptos" panose="020B0004020202020204" pitchFamily="34" charset="0"/>
              </a:rPr>
              <a:t>. Задачи основного среднего образования:</a:t>
            </a:r>
          </a:p>
          <a:p>
            <a:r>
              <a:rPr lang="ru-RU" sz="1400" dirty="0">
                <a:latin typeface="Aptos" panose="020B0004020202020204" pitchFamily="34" charset="0"/>
              </a:rPr>
              <a:t>4) ориентировать на осознанный выбор будущей профессии, развивать стремление </a:t>
            </a:r>
            <a:br>
              <a:rPr lang="ru-RU" sz="1400" dirty="0">
                <a:latin typeface="Aptos" panose="020B0004020202020204" pitchFamily="34" charset="0"/>
              </a:rPr>
            </a:br>
            <a:r>
              <a:rPr lang="ru-RU" sz="1400" dirty="0">
                <a:latin typeface="Aptos" panose="020B0004020202020204" pitchFamily="34" charset="0"/>
              </a:rPr>
              <a:t>к постоянному обучению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6A58DD7-75D9-0650-93A0-7D1A648FB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1511" y="2257897"/>
            <a:ext cx="303280" cy="30328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5C620BA5-DD2E-F45A-06A9-117142EE5162}"/>
              </a:ext>
            </a:extLst>
          </p:cNvPr>
          <p:cNvGrpSpPr/>
          <p:nvPr/>
        </p:nvGrpSpPr>
        <p:grpSpPr>
          <a:xfrm>
            <a:off x="3484751" y="791068"/>
            <a:ext cx="7221234" cy="757275"/>
            <a:chOff x="8070446" y="680282"/>
            <a:chExt cx="7221234" cy="757275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D4E6874E-4EA5-57A9-BB9B-E9F8D19C5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446" y="680282"/>
              <a:ext cx="757275" cy="7572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8FC5395-C81B-FED6-EA74-EEDA0D547824}"/>
                </a:ext>
              </a:extLst>
            </p:cNvPr>
            <p:cNvSpPr txBox="1"/>
            <p:nvPr/>
          </p:nvSpPr>
          <p:spPr>
            <a:xfrm>
              <a:off x="8997072" y="880841"/>
              <a:ext cx="62946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ГОСУДАРСТВЕННЫЙ ОБЩЕОБЯЗАТЕЛЬНЫЙ СТАНДАРТ начального/ОСНОВНОГО СРЕДНЕГО ОБРАЗОВАНИЯ</a:t>
              </a:r>
            </a:p>
          </p:txBody>
        </p:sp>
      </p:grp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4570E7E4-B5E0-BCE3-CB9C-F383C23E0597}"/>
              </a:ext>
            </a:extLst>
          </p:cNvPr>
          <p:cNvSpPr/>
          <p:nvPr/>
        </p:nvSpPr>
        <p:spPr>
          <a:xfrm>
            <a:off x="400730" y="2184470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84BCBED5-5233-CF9B-9A00-51C4728DBC6B}"/>
              </a:ext>
            </a:extLst>
          </p:cNvPr>
          <p:cNvSpPr/>
          <p:nvPr/>
        </p:nvSpPr>
        <p:spPr>
          <a:xfrm>
            <a:off x="400730" y="3903621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C2B0CFB-C154-F93C-4778-6A58861F2AB4}"/>
              </a:ext>
            </a:extLst>
          </p:cNvPr>
          <p:cNvSpPr txBox="1"/>
          <p:nvPr/>
        </p:nvSpPr>
        <p:spPr>
          <a:xfrm>
            <a:off x="3863388" y="1701769"/>
            <a:ext cx="3815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Глава 2. Требования </a:t>
            </a:r>
            <a:b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</a:b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к содержанию образования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2D6E848-316F-DBEC-FC23-BB86D2BB7857}"/>
              </a:ext>
            </a:extLst>
          </p:cNvPr>
          <p:cNvSpPr txBox="1"/>
          <p:nvPr/>
        </p:nvSpPr>
        <p:spPr>
          <a:xfrm>
            <a:off x="3863386" y="3689359"/>
            <a:ext cx="3945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п. 31</a:t>
            </a:r>
            <a:r>
              <a:rPr lang="ru-RU" sz="1400" dirty="0">
                <a:latin typeface="Aptos" panose="020B0004020202020204" pitchFamily="34" charset="0"/>
              </a:rPr>
              <a:t>. Ожидаемые результаты освоения содержания основного среднего образования на основе базовых ценностей выражаются в виде ключевых компетенций:</a:t>
            </a:r>
          </a:p>
          <a:p>
            <a:r>
              <a:rPr lang="ru-RU" sz="1400" dirty="0">
                <a:latin typeface="Aptos" panose="020B0004020202020204" pitchFamily="34" charset="0"/>
              </a:rPr>
              <a:t> - проявляет настойчивость и дисциплину, стремится к осознанному выбору профессии;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CDDAECC1-FC55-723D-D338-D1212650B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1510" y="3738686"/>
            <a:ext cx="303280" cy="3032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03D1258-5D26-E7D5-BA93-DCB31E97358A}"/>
              </a:ext>
            </a:extLst>
          </p:cNvPr>
          <p:cNvSpPr txBox="1"/>
          <p:nvPr/>
        </p:nvSpPr>
        <p:spPr>
          <a:xfrm>
            <a:off x="3863387" y="3177823"/>
            <a:ext cx="3815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Глава 3. Требования к уровню </a:t>
            </a:r>
            <a:b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</a:b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подготовки обучающихся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13CEFF9-3A02-C073-88E2-8C9190883E27}"/>
              </a:ext>
            </a:extLst>
          </p:cNvPr>
          <p:cNvSpPr txBox="1"/>
          <p:nvPr/>
        </p:nvSpPr>
        <p:spPr>
          <a:xfrm>
            <a:off x="3886627" y="5362668"/>
            <a:ext cx="42664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ptos" panose="020B0004020202020204" pitchFamily="34" charset="0"/>
              </a:rPr>
              <a:t>На </a:t>
            </a:r>
            <a:r>
              <a:rPr lang="ru-RU" sz="1400" dirty="0">
                <a:latin typeface="Aptos" panose="020B0004020202020204" pitchFamily="34" charset="0"/>
              </a:rPr>
              <a:t>уровне основного среднего образования проводится исследование интересов, способностей и склонностей обучающихся по выбору профессии на основе диагностики определения профессиональной ориентации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0E0F62C9-23B5-D2E6-39B9-4B40CB521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84751" y="5411995"/>
            <a:ext cx="303280" cy="30328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988AB09-7325-75BA-5BC6-4B4788130F40}"/>
              </a:ext>
            </a:extLst>
          </p:cNvPr>
          <p:cNvSpPr txBox="1"/>
          <p:nvPr/>
        </p:nvSpPr>
        <p:spPr>
          <a:xfrm>
            <a:off x="8383949" y="1992664"/>
            <a:ext cx="3504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ptos" panose="020B0004020202020204" pitchFamily="34" charset="0"/>
              </a:rPr>
              <a:t>19) социальный GPA (</a:t>
            </a:r>
            <a:r>
              <a:rPr lang="ru-RU" sz="1400" dirty="0" err="1">
                <a:latin typeface="Aptos" panose="020B0004020202020204" pitchFamily="34" charset="0"/>
              </a:rPr>
              <a:t>Grade</a:t>
            </a:r>
            <a:r>
              <a:rPr lang="ru-RU" sz="1400" dirty="0">
                <a:latin typeface="Aptos" panose="020B0004020202020204" pitchFamily="34" charset="0"/>
              </a:rPr>
              <a:t> Point </a:t>
            </a:r>
            <a:r>
              <a:rPr lang="ru-RU" sz="1400" dirty="0" err="1">
                <a:latin typeface="Aptos" panose="020B0004020202020204" pitchFamily="34" charset="0"/>
              </a:rPr>
              <a:t>Average</a:t>
            </a:r>
            <a:r>
              <a:rPr lang="ru-RU" sz="1400" dirty="0">
                <a:latin typeface="Aptos" panose="020B0004020202020204" pitchFamily="34" charset="0"/>
              </a:rPr>
              <a:t>) – оценивание участия и достижений обучающегося во внеучебной деятельности и в общественной жизни, а также результатов дополнительного образования;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636906E-33D8-F74C-61B2-684F01B1D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2072" y="2041991"/>
            <a:ext cx="303280" cy="30328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CB648D7-FA4F-096F-E83C-7BB37A9229F4}"/>
              </a:ext>
            </a:extLst>
          </p:cNvPr>
          <p:cNvSpPr txBox="1"/>
          <p:nvPr/>
        </p:nvSpPr>
        <p:spPr>
          <a:xfrm>
            <a:off x="8383949" y="1701769"/>
            <a:ext cx="3815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Глава 1. 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О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бщие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положения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6060EEB-9ADE-B512-608B-34519BBC0897}"/>
              </a:ext>
            </a:extLst>
          </p:cNvPr>
          <p:cNvSpPr txBox="1"/>
          <p:nvPr/>
        </p:nvSpPr>
        <p:spPr>
          <a:xfrm>
            <a:off x="8383947" y="3939285"/>
            <a:ext cx="35040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ptos" panose="020B0004020202020204" pitchFamily="34" charset="0"/>
              </a:rPr>
              <a:t>В </a:t>
            </a:r>
            <a:r>
              <a:rPr lang="ru-RU" sz="1400" dirty="0">
                <a:latin typeface="Aptos" panose="020B0004020202020204" pitchFamily="34" charset="0"/>
              </a:rPr>
              <a:t>целях всестороннего развития обучающихся и формирования у них необходимых ключевых компетенций на основе базовых ценностей образования, вводится оценка социального GPA (</a:t>
            </a:r>
            <a:r>
              <a:rPr lang="ru-RU" sz="1400" dirty="0" err="1">
                <a:latin typeface="Aptos" panose="020B0004020202020204" pitchFamily="34" charset="0"/>
              </a:rPr>
              <a:t>Grade</a:t>
            </a:r>
            <a:r>
              <a:rPr lang="ru-RU" sz="1400" dirty="0">
                <a:latin typeface="Aptos" panose="020B0004020202020204" pitchFamily="34" charset="0"/>
              </a:rPr>
              <a:t> Point </a:t>
            </a:r>
            <a:r>
              <a:rPr lang="ru-RU" sz="1400" dirty="0" err="1">
                <a:latin typeface="Aptos" panose="020B0004020202020204" pitchFamily="34" charset="0"/>
              </a:rPr>
              <a:t>Average</a:t>
            </a:r>
            <a:r>
              <a:rPr lang="ru-RU" sz="1400" dirty="0">
                <a:latin typeface="Aptos" panose="020B0004020202020204" pitchFamily="34" charset="0"/>
              </a:rPr>
              <a:t>).</a:t>
            </a:r>
            <a:endParaRPr lang="en-US" sz="14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ptos" panose="020B0004020202020204" pitchFamily="34" charset="0"/>
              </a:rPr>
              <a:t>Оценивание </a:t>
            </a:r>
            <a:r>
              <a:rPr lang="ru-RU" sz="1400" dirty="0">
                <a:latin typeface="Aptos" panose="020B0004020202020204" pitchFamily="34" charset="0"/>
              </a:rPr>
              <a:t>социального GPA осуществляется отдельно от академической успеваемости и фиксируется в Приложении к Аттестату об основном образовании.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A52AC5D1-556E-76A7-50A4-08E37BAE4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2071" y="3988612"/>
            <a:ext cx="303280" cy="30328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E9434F0-C527-668E-5FBD-28A826AA4F79}"/>
              </a:ext>
            </a:extLst>
          </p:cNvPr>
          <p:cNvSpPr txBox="1"/>
          <p:nvPr/>
        </p:nvSpPr>
        <p:spPr>
          <a:xfrm>
            <a:off x="8383948" y="3427749"/>
            <a:ext cx="3815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Оценивание </a:t>
            </a:r>
            <a:r>
              <a:rPr lang="en-US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Aptos" panose="020B0004020202020204" pitchFamily="34" charset="0"/>
              </a:rPr>
            </a:b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результатов обучения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8" y="2282622"/>
            <a:ext cx="691828" cy="691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1" y="4041966"/>
            <a:ext cx="595087" cy="5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79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C6EAA98-43D6-7FAB-1B60-17F009F05899}"/>
              </a:ext>
            </a:extLst>
          </p:cNvPr>
          <p:cNvSpPr/>
          <p:nvPr/>
        </p:nvSpPr>
        <p:spPr>
          <a:xfrm>
            <a:off x="3038476" y="684909"/>
            <a:ext cx="9153526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06D3C3-5C01-FBD6-8760-A565944FDFB2}"/>
              </a:ext>
            </a:extLst>
          </p:cNvPr>
          <p:cNvSpPr/>
          <p:nvPr/>
        </p:nvSpPr>
        <p:spPr>
          <a:xfrm>
            <a:off x="491218" y="-2568"/>
            <a:ext cx="11700782" cy="844043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10AD48C-2D70-34C9-81FB-00C62DA74DD5}"/>
              </a:ext>
            </a:extLst>
          </p:cNvPr>
          <p:cNvSpPr/>
          <p:nvPr/>
        </p:nvSpPr>
        <p:spPr>
          <a:xfrm>
            <a:off x="1007652" y="110337"/>
            <a:ext cx="9341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МОНИТОРИНГ РЕАЛИЗАЦИИ ГОСУДАРСТВЕННОГО ОБЩЕОБЯЗАТЕЛЬНОГО 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СТАНДАРТА ОСНОВНОГО СРЕДНЕГО/НАЧАЛЬНОГО ОБРАЗОВАНИЯ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DCC359D0-FF9E-6328-6103-9489A6267B8F}"/>
              </a:ext>
            </a:extLst>
          </p:cNvPr>
          <p:cNvSpPr/>
          <p:nvPr/>
        </p:nvSpPr>
        <p:spPr>
          <a:xfrm>
            <a:off x="65996" y="-21990"/>
            <a:ext cx="891164" cy="8588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B3C738-E5C5-710F-EBF9-00BD011E6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7" y="179389"/>
            <a:ext cx="432106" cy="4552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0E11E97-AA67-F752-2591-244AD81DC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59596" y="1084489"/>
            <a:ext cx="546045" cy="5000402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E188A700-F6A8-F3F5-2722-71183A6DBE5C}"/>
              </a:ext>
            </a:extLst>
          </p:cNvPr>
          <p:cNvGrpSpPr/>
          <p:nvPr/>
        </p:nvGrpSpPr>
        <p:grpSpPr>
          <a:xfrm>
            <a:off x="3484751" y="993885"/>
            <a:ext cx="7221234" cy="757275"/>
            <a:chOff x="8070446" y="708341"/>
            <a:chExt cx="7221234" cy="757275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0378B418-4F32-864C-493E-6F88A0623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70446" y="708341"/>
              <a:ext cx="757275" cy="7572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D5A9252-AA28-C3F5-FB79-76E618288EEF}"/>
                </a:ext>
              </a:extLst>
            </p:cNvPr>
            <p:cNvSpPr txBox="1"/>
            <p:nvPr/>
          </p:nvSpPr>
          <p:spPr>
            <a:xfrm>
              <a:off x="8997072" y="880841"/>
              <a:ext cx="629460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ГОСУДАРСТВЕННЫЙ ОБЩЕОБЯЗАТЕЛЬНЫЙ СТАНДАРТ</a:t>
              </a:r>
            </a:p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начального/ОСНОВНОГО СРЕДНЕГО ОБРАЗОВАНИЯ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5568468-C14D-4CC6-2848-865B1DEDD7E7}"/>
              </a:ext>
            </a:extLst>
          </p:cNvPr>
          <p:cNvSpPr txBox="1"/>
          <p:nvPr/>
        </p:nvSpPr>
        <p:spPr>
          <a:xfrm>
            <a:off x="3935829" y="2589662"/>
            <a:ext cx="35127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ptos" panose="020B0004020202020204" pitchFamily="34" charset="0"/>
              </a:rPr>
              <a:t>Мониторинг </a:t>
            </a:r>
            <a:r>
              <a:rPr lang="ru-RU" sz="1400" dirty="0">
                <a:latin typeface="Aptos" panose="020B0004020202020204" pitchFamily="34" charset="0"/>
              </a:rPr>
              <a:t>реализации Государственного общеобязательного стандарта начального образования, Типовых учебных планов и Типовых учебных программ по предметам проводится в целях обеспечения качества образования и является непрерывным процессом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55F1580-3049-58B2-2768-9E05E26893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4172" y="2589662"/>
            <a:ext cx="303280" cy="30328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2BAD5AB-ED33-0345-D36F-679B72A448B5}"/>
              </a:ext>
            </a:extLst>
          </p:cNvPr>
          <p:cNvSpPr txBox="1"/>
          <p:nvPr/>
        </p:nvSpPr>
        <p:spPr>
          <a:xfrm>
            <a:off x="3787560" y="1880536"/>
            <a:ext cx="6918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Мониторинг 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реализации Государственного общеобязательного стандарта начального образования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EC3CE33-05F4-C45C-389A-A26E45283DBA}"/>
              </a:ext>
            </a:extLst>
          </p:cNvPr>
          <p:cNvSpPr txBox="1"/>
          <p:nvPr/>
        </p:nvSpPr>
        <p:spPr>
          <a:xfrm>
            <a:off x="7937949" y="2589662"/>
            <a:ext cx="37968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ptos" panose="020B0004020202020204" pitchFamily="34" charset="0"/>
              </a:rPr>
              <a:t>Результаты </a:t>
            </a:r>
            <a:r>
              <a:rPr lang="ru-RU" sz="1400" dirty="0">
                <a:latin typeface="Aptos" panose="020B0004020202020204" pitchFamily="34" charset="0"/>
              </a:rPr>
              <a:t>мониторинга реализации Государственного общеобязательного стандарта начального образования, Типовых учебных планов и Типовых учебных программ по предметам, мониторинга учебных достижений обучающихся, международных сопоставительных исследований, достижения науки и технологий, а также приоритеты государственной политики являются основанием для внесения изменений в Государственный общеобязательный стандарт начального образования, Типовые учебные планы и Типовые учебные программы по предметам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91456C39-8223-07E3-D0E3-2D2804521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1433" y="2589662"/>
            <a:ext cx="303280" cy="3032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DAD9E2D-76F3-2D6D-B469-FB232C9BB4F8}"/>
              </a:ext>
            </a:extLst>
          </p:cNvPr>
          <p:cNvSpPr txBox="1"/>
          <p:nvPr/>
        </p:nvSpPr>
        <p:spPr>
          <a:xfrm>
            <a:off x="1191028" y="1322093"/>
            <a:ext cx="20075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Обеспечение качества образования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48B8593-B8E9-9FF1-1AB0-C37528834567}"/>
              </a:ext>
            </a:extLst>
          </p:cNvPr>
          <p:cNvSpPr txBox="1"/>
          <p:nvPr/>
        </p:nvSpPr>
        <p:spPr>
          <a:xfrm>
            <a:off x="1191028" y="2281447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Непрерывный процесс улучшения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15617D9-53EA-00FE-6E09-94A3F1CDCCCB}"/>
              </a:ext>
            </a:extLst>
          </p:cNvPr>
          <p:cNvSpPr txBox="1"/>
          <p:nvPr/>
        </p:nvSpPr>
        <p:spPr>
          <a:xfrm>
            <a:off x="1191028" y="3208879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Адаптация к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изменениям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E405E352-62B7-53AB-946F-6E33A8C00733}"/>
              </a:ext>
            </a:extLst>
          </p:cNvPr>
          <p:cNvSpPr/>
          <p:nvPr/>
        </p:nvSpPr>
        <p:spPr>
          <a:xfrm flipV="1">
            <a:off x="600760" y="1330908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="" xmlns:a16="http://schemas.microsoft.com/office/drawing/2014/main" id="{26F9797A-119D-51A2-3174-F6986D512B67}"/>
              </a:ext>
            </a:extLst>
          </p:cNvPr>
          <p:cNvSpPr/>
          <p:nvPr/>
        </p:nvSpPr>
        <p:spPr>
          <a:xfrm flipV="1">
            <a:off x="600760" y="2315368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="" xmlns:a16="http://schemas.microsoft.com/office/drawing/2014/main" id="{16B941BA-DA17-001F-6DB0-390B5B1500DB}"/>
              </a:ext>
            </a:extLst>
          </p:cNvPr>
          <p:cNvSpPr/>
          <p:nvPr/>
        </p:nvSpPr>
        <p:spPr>
          <a:xfrm flipV="1">
            <a:off x="600760" y="3194967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B883462-E6D0-2258-8396-01821766E318}"/>
              </a:ext>
            </a:extLst>
          </p:cNvPr>
          <p:cNvSpPr txBox="1"/>
          <p:nvPr/>
        </p:nvSpPr>
        <p:spPr>
          <a:xfrm>
            <a:off x="1191028" y="4053080"/>
            <a:ext cx="13469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Учет</a:t>
            </a:r>
            <a:b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</a:b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государственной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политики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BEAEB524-D1EE-8EC7-CD25-65F436B1089C}"/>
              </a:ext>
            </a:extLst>
          </p:cNvPr>
          <p:cNvSpPr/>
          <p:nvPr/>
        </p:nvSpPr>
        <p:spPr>
          <a:xfrm flipV="1">
            <a:off x="600760" y="4062469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3DD7837-47AB-FE99-0DD6-3108A57EC7A7}"/>
              </a:ext>
            </a:extLst>
          </p:cNvPr>
          <p:cNvSpPr txBox="1"/>
          <p:nvPr/>
        </p:nvSpPr>
        <p:spPr>
          <a:xfrm>
            <a:off x="1191028" y="5166575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Повышение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прозрачности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и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доверия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3D3A5AEA-D2C0-6934-3A9B-A7DB50AC7A53}"/>
              </a:ext>
            </a:extLst>
          </p:cNvPr>
          <p:cNvSpPr/>
          <p:nvPr/>
        </p:nvSpPr>
        <p:spPr>
          <a:xfrm flipV="1">
            <a:off x="600760" y="5173601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0" y="1410867"/>
            <a:ext cx="357691" cy="357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6" y="2385937"/>
            <a:ext cx="355365" cy="3553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9" y="3284458"/>
            <a:ext cx="372359" cy="3273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4" y="4143982"/>
            <a:ext cx="324234" cy="3242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9" y="5245659"/>
            <a:ext cx="393016" cy="39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8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D82ED43-D35F-5508-2E86-EA890FCC1D78}"/>
              </a:ext>
            </a:extLst>
          </p:cNvPr>
          <p:cNvSpPr/>
          <p:nvPr/>
        </p:nvSpPr>
        <p:spPr>
          <a:xfrm>
            <a:off x="7427742" y="684909"/>
            <a:ext cx="4764258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5A21A87-5A7E-EAF4-187A-2473BAB1E9E7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53329D-73C6-1BEE-3ED8-C7AB443347D4}"/>
              </a:ext>
            </a:extLst>
          </p:cNvPr>
          <p:cNvSpPr/>
          <p:nvPr/>
        </p:nvSpPr>
        <p:spPr>
          <a:xfrm>
            <a:off x="1007652" y="110337"/>
            <a:ext cx="5781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ОБЛАСТИ ПРИМЕНЕНИЯ СТАНДАРТОВ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EF4B97BA-FC8A-EFA1-F4AE-80CF6752D68D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F7069F-BD7B-4FAE-EF2E-8D157A44F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45F3B0A-0C59-EA9A-3E45-28575B0E1C07}"/>
              </a:ext>
            </a:extLst>
          </p:cNvPr>
          <p:cNvSpPr txBox="1"/>
          <p:nvPr/>
        </p:nvSpPr>
        <p:spPr>
          <a:xfrm>
            <a:off x="1639896" y="1162014"/>
            <a:ext cx="20075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Обеспечение согласованности всех 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компонентов учебного процесса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BCB65E-D714-A123-006B-05154A3CD0C5}"/>
              </a:ext>
            </a:extLst>
          </p:cNvPr>
          <p:cNvSpPr txBox="1"/>
          <p:nvPr/>
        </p:nvSpPr>
        <p:spPr>
          <a:xfrm>
            <a:off x="1639896" y="2986624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Оценивание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и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обучение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1A0001E-8EC9-E44F-DCBE-39772EB2D962}"/>
              </a:ext>
            </a:extLst>
          </p:cNvPr>
          <p:cNvSpPr txBox="1"/>
          <p:nvPr/>
        </p:nvSpPr>
        <p:spPr>
          <a:xfrm>
            <a:off x="1639896" y="4725613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Повышение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квалификации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педагогов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EA83D1E-2E43-A8D6-D1FE-8EA8FEF864E6}"/>
              </a:ext>
            </a:extLst>
          </p:cNvPr>
          <p:cNvSpPr txBox="1"/>
          <p:nvPr/>
        </p:nvSpPr>
        <p:spPr>
          <a:xfrm>
            <a:off x="4659013" y="1239836"/>
            <a:ext cx="2407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Аттестация </a:t>
            </a:r>
          </a:p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педагогов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EF171B5-88A1-890C-E824-1A3BCD04E14E}"/>
              </a:ext>
            </a:extLst>
          </p:cNvPr>
          <p:cNvSpPr txBox="1"/>
          <p:nvPr/>
        </p:nvSpPr>
        <p:spPr>
          <a:xfrm>
            <a:off x="4659013" y="2986624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Воспитательная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работа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4F698D3-50E4-31F2-E638-62E13E33B79A}"/>
              </a:ext>
            </a:extLst>
          </p:cNvPr>
          <p:cNvSpPr txBox="1"/>
          <p:nvPr/>
        </p:nvSpPr>
        <p:spPr>
          <a:xfrm>
            <a:off x="4659013" y="4814722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Мониторинг </a:t>
            </a:r>
          </a:p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и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обратная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связь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77A9CCD5-6DFA-0E5B-83DD-D07C14EAD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05871" y="1132114"/>
            <a:ext cx="546045" cy="50004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C6D28AA-0674-ABBE-742A-AE83429F142F}"/>
              </a:ext>
            </a:extLst>
          </p:cNvPr>
          <p:cNvSpPr txBox="1"/>
          <p:nvPr/>
        </p:nvSpPr>
        <p:spPr>
          <a:xfrm>
            <a:off x="8055048" y="2542834"/>
            <a:ext cx="36756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ptos" panose="020B0004020202020204" pitchFamily="34" charset="0"/>
            </a:endParaRPr>
          </a:p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п. 2. </a:t>
            </a:r>
            <a:r>
              <a:rPr lang="ru-RU" sz="1400" dirty="0">
                <a:latin typeface="Aptos" panose="020B0004020202020204" pitchFamily="34" charset="0"/>
              </a:rPr>
              <a:t>Требования настоящего Стандарта обязательны при разработке, учебных планов, учебных программ, учебников и учебно-методических комплексов, содержания программ курсов повышения квалификации педагогов, при организации воспитательной работы, при проведении внутришкольного контроля, аттестации педагогов, оценивания результатов обучения, итоговой аттестации и мониторинга образовательных достижений обучающихся</a:t>
            </a:r>
            <a:endParaRPr lang="kk-KZ" sz="1600" dirty="0">
              <a:latin typeface="Aptos" panose="020B00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35B36E4-3789-B9BE-1FEA-0C011FD76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3391" y="2800155"/>
            <a:ext cx="303280" cy="303280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D3133501-AF73-9DCF-CEC6-6121EE45C93B}"/>
              </a:ext>
            </a:extLst>
          </p:cNvPr>
          <p:cNvGrpSpPr/>
          <p:nvPr/>
        </p:nvGrpSpPr>
        <p:grpSpPr>
          <a:xfrm>
            <a:off x="7820261" y="880841"/>
            <a:ext cx="4206713" cy="1323439"/>
            <a:chOff x="8070446" y="880841"/>
            <a:chExt cx="4206713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DFE06439-8080-AB8F-F8D1-6DC484842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446" y="880841"/>
              <a:ext cx="757275" cy="75727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1DB6096F-DE74-73E9-6399-3CADC418B2E4}"/>
                </a:ext>
              </a:extLst>
            </p:cNvPr>
            <p:cNvSpPr txBox="1"/>
            <p:nvPr/>
          </p:nvSpPr>
          <p:spPr>
            <a:xfrm>
              <a:off x="8997073" y="880841"/>
              <a:ext cx="328008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ГОСУДАРСТВЕННЫЙ ОБЩЕОБЯЗАТЕЛЬНЫЙ СТАНДАРТ начального/ОСНОВНОГО СРЕДНЕГО ОБРАЗОВАНИЯ</a:t>
              </a:r>
            </a:p>
          </p:txBody>
        </p:sp>
      </p:grp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003753F4-F470-23C7-F4FA-18FA85F10737}"/>
              </a:ext>
            </a:extLst>
          </p:cNvPr>
          <p:cNvSpPr/>
          <p:nvPr/>
        </p:nvSpPr>
        <p:spPr>
          <a:xfrm>
            <a:off x="600759" y="1132114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C8A387E0-66CE-F797-0933-3AA2371FDC85}"/>
              </a:ext>
            </a:extLst>
          </p:cNvPr>
          <p:cNvSpPr/>
          <p:nvPr/>
        </p:nvSpPr>
        <p:spPr>
          <a:xfrm>
            <a:off x="600759" y="2851265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8838FF05-FDAA-81AA-7D2E-BC533ACFD11A}"/>
              </a:ext>
            </a:extLst>
          </p:cNvPr>
          <p:cNvSpPr/>
          <p:nvPr/>
        </p:nvSpPr>
        <p:spPr>
          <a:xfrm>
            <a:off x="600759" y="4666297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="" xmlns:a16="http://schemas.microsoft.com/office/drawing/2014/main" id="{70C0F1E5-C86F-5DEA-8A88-124373E3B110}"/>
              </a:ext>
            </a:extLst>
          </p:cNvPr>
          <p:cNvSpPr/>
          <p:nvPr/>
        </p:nvSpPr>
        <p:spPr>
          <a:xfrm>
            <a:off x="3661048" y="1132114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F14FE5E6-2E1E-8D9C-00AA-1059B8B2793F}"/>
              </a:ext>
            </a:extLst>
          </p:cNvPr>
          <p:cNvSpPr/>
          <p:nvPr/>
        </p:nvSpPr>
        <p:spPr>
          <a:xfrm>
            <a:off x="3661048" y="2851265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="" xmlns:a16="http://schemas.microsoft.com/office/drawing/2014/main" id="{99FB3617-B626-5F70-2CFD-94294C94330A}"/>
              </a:ext>
            </a:extLst>
          </p:cNvPr>
          <p:cNvSpPr/>
          <p:nvPr/>
        </p:nvSpPr>
        <p:spPr>
          <a:xfrm>
            <a:off x="3661048" y="4666297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4D575AD-50F7-6F5B-A6DB-945F520D6E97}"/>
              </a:ext>
            </a:extLst>
          </p:cNvPr>
          <p:cNvSpPr txBox="1"/>
          <p:nvPr/>
        </p:nvSpPr>
        <p:spPr>
          <a:xfrm>
            <a:off x="8055048" y="2442038"/>
            <a:ext cx="3815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ГЛАВА 1. Общие положения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C12DDB9A-0B6C-EEF3-2F38-9D9379B432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7616" y="1298400"/>
            <a:ext cx="493605" cy="49360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100AC81E-E132-10D4-6FA0-8C7EEEF216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9152" y="3007771"/>
            <a:ext cx="522069" cy="52206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C6FB72D8-85EA-698A-9876-46603F0D28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2808" y="4833335"/>
            <a:ext cx="523220" cy="52322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999F6067-306D-06FE-DD49-C3A4C8BE09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36270" y="1299932"/>
            <a:ext cx="523220" cy="52322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904EB4CA-DB34-9E0F-C870-1725F941CE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15902" y="3015964"/>
            <a:ext cx="529458" cy="52945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D832BA03-9EA4-5A16-3B00-FAA9F48DC4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36270" y="4853864"/>
            <a:ext cx="546046" cy="5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EE2465C3-1BFB-B870-818A-602880ECC698}"/>
              </a:ext>
            </a:extLst>
          </p:cNvPr>
          <p:cNvSpPr/>
          <p:nvPr/>
        </p:nvSpPr>
        <p:spPr>
          <a:xfrm>
            <a:off x="3100523" y="684909"/>
            <a:ext cx="4001215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CD0E9FB-9434-D99D-E454-495BC21C8D10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5F7E4919-D8E6-727D-56BD-D41B8B4048C3}"/>
              </a:ext>
            </a:extLst>
          </p:cNvPr>
          <p:cNvSpPr/>
          <p:nvPr/>
        </p:nvSpPr>
        <p:spPr>
          <a:xfrm>
            <a:off x="1007652" y="110337"/>
            <a:ext cx="7127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ТРЕБОВАНИЯ К СОДЕРЖАНИЮ ОБРАЗОВАНИЯ 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1F383EBC-9A92-0B00-05F9-FE394365D0DB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FE9AA0AF-CB85-B1CB-306C-84DD4605E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8BC2357-BBB4-AC83-2197-5EA31D08F906}"/>
              </a:ext>
            </a:extLst>
          </p:cNvPr>
          <p:cNvSpPr txBox="1"/>
          <p:nvPr/>
        </p:nvSpPr>
        <p:spPr>
          <a:xfrm>
            <a:off x="1191028" y="1735783"/>
            <a:ext cx="2007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Актуализация содержания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7867E45-250D-96A4-8A50-47F9978AEF29}"/>
              </a:ext>
            </a:extLst>
          </p:cNvPr>
          <p:cNvSpPr txBox="1"/>
          <p:nvPr/>
        </p:nvSpPr>
        <p:spPr>
          <a:xfrm>
            <a:off x="1191028" y="2410037"/>
            <a:ext cx="17253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Развитие критического и творческого мышления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59F9BF5-723E-427C-1405-7B3C277D0BCD}"/>
              </a:ext>
            </a:extLst>
          </p:cNvPr>
          <p:cNvSpPr txBox="1"/>
          <p:nvPr/>
        </p:nvSpPr>
        <p:spPr>
          <a:xfrm>
            <a:off x="1191028" y="3466315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Интеграция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предметов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4F0536E5-4766-B01F-9BD5-CC44A379AE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06409" y="1132114"/>
            <a:ext cx="546045" cy="500040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B1CD1ED-6523-2750-E29F-0A641CDB3065}"/>
              </a:ext>
            </a:extLst>
          </p:cNvPr>
          <p:cNvSpPr txBox="1"/>
          <p:nvPr/>
        </p:nvSpPr>
        <p:spPr>
          <a:xfrm>
            <a:off x="3727828" y="2612788"/>
            <a:ext cx="318351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Aptos" panose="020B0004020202020204" pitchFamily="34" charset="0"/>
            </a:endParaRPr>
          </a:p>
          <a:p>
            <a:r>
              <a:rPr lang="ru-RU" sz="1200" b="1" dirty="0">
                <a:solidFill>
                  <a:srgbClr val="272165"/>
                </a:solidFill>
                <a:latin typeface="Aptos" panose="020B0004020202020204" pitchFamily="34" charset="0"/>
              </a:rPr>
              <a:t>п. </a:t>
            </a:r>
            <a:r>
              <a:rPr lang="en-US" sz="1200" b="1" dirty="0">
                <a:solidFill>
                  <a:srgbClr val="272165"/>
                </a:solidFill>
                <a:latin typeface="Aptos" panose="020B0004020202020204" pitchFamily="34" charset="0"/>
              </a:rPr>
              <a:t>4</a:t>
            </a:r>
            <a:r>
              <a:rPr lang="ru-RU" sz="1200" b="1" dirty="0">
                <a:solidFill>
                  <a:srgbClr val="272165"/>
                </a:solidFill>
                <a:latin typeface="Aptos" panose="020B0004020202020204" pitchFamily="34" charset="0"/>
              </a:rPr>
              <a:t>. </a:t>
            </a:r>
            <a:r>
              <a:rPr lang="ru-RU" sz="1200" dirty="0">
                <a:latin typeface="Aptos" panose="020B0004020202020204" pitchFamily="34" charset="0"/>
              </a:rPr>
              <a:t>Содержание основного среднего образования определяется с учетом следующих ориентиров:</a:t>
            </a:r>
            <a:br>
              <a:rPr lang="ru-RU" sz="1200" dirty="0">
                <a:latin typeface="Aptos" panose="020B0004020202020204" pitchFamily="34" charset="0"/>
              </a:rPr>
            </a:br>
            <a:endParaRPr lang="ru-RU" sz="1200" dirty="0">
              <a:latin typeface="Aptos" panose="020B00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ptos" panose="020B0004020202020204" pitchFamily="34" charset="0"/>
              </a:rPr>
              <a:t> требования современного общества, достижения науки и техники;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ptos" panose="020B0004020202020204" pitchFamily="34" charset="0"/>
              </a:rPr>
              <a:t> развитие</a:t>
            </a:r>
            <a:r>
              <a:rPr lang="en-US" sz="1200" dirty="0">
                <a:latin typeface="Aptos" panose="020B0004020202020204" pitchFamily="34" charset="0"/>
              </a:rPr>
              <a:t> </a:t>
            </a:r>
            <a:r>
              <a:rPr lang="ru-RU" sz="1200" dirty="0">
                <a:latin typeface="Aptos" panose="020B0004020202020204" pitchFamily="34" charset="0"/>
              </a:rPr>
              <a:t> критического и творческого мышления;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ptos" panose="020B0004020202020204" pitchFamily="34" charset="0"/>
              </a:rPr>
              <a:t> интеграция содержания учебных предметов;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ptos" panose="020B0004020202020204" pitchFamily="34" charset="0"/>
              </a:rPr>
              <a:t> обеспечение межпредметных связей, непрерывности и преемственности между уровнями образования;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ptos" panose="020B0004020202020204" pitchFamily="34" charset="0"/>
              </a:rPr>
              <a:t> сохранение баланса между академичностью и практической направленностью содержания образования;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ptos" panose="020B0004020202020204" pitchFamily="34" charset="0"/>
              </a:rPr>
              <a:t>обеспечение единства </a:t>
            </a:r>
            <a:br>
              <a:rPr lang="ru-RU" sz="1200" dirty="0">
                <a:latin typeface="Aptos" panose="020B0004020202020204" pitchFamily="34" charset="0"/>
              </a:rPr>
            </a:br>
            <a:r>
              <a:rPr lang="ru-RU" sz="1200" dirty="0">
                <a:latin typeface="Aptos" panose="020B0004020202020204" pitchFamily="34" charset="0"/>
              </a:rPr>
              <a:t>воспитания и обучения;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ptos" panose="020B0004020202020204" pitchFamily="34" charset="0"/>
              </a:rPr>
              <a:t> инклюзивный подход в образовании.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96A2377F-695B-432B-5D00-1F9948DD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6172" y="2870109"/>
            <a:ext cx="303280" cy="30328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025806C2-D3AD-B847-5A13-FF6E761EA583}"/>
              </a:ext>
            </a:extLst>
          </p:cNvPr>
          <p:cNvGrpSpPr/>
          <p:nvPr/>
        </p:nvGrpSpPr>
        <p:grpSpPr>
          <a:xfrm>
            <a:off x="3447343" y="839807"/>
            <a:ext cx="3159102" cy="1210585"/>
            <a:chOff x="8024747" y="839807"/>
            <a:chExt cx="3159102" cy="1210585"/>
          </a:xfrm>
        </p:grpSpPr>
        <p:pic>
          <p:nvPicPr>
            <p:cNvPr id="55" name="Рисунок 54">
              <a:extLst>
                <a:ext uri="{FF2B5EF4-FFF2-40B4-BE49-F238E27FC236}">
                  <a16:creationId xmlns="" xmlns:a16="http://schemas.microsoft.com/office/drawing/2014/main" id="{A140A010-92FF-EDAE-4C12-9E516BA41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24747" y="839807"/>
              <a:ext cx="613932" cy="613932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DAEE391D-DE37-BC47-CE1F-5A29F580AEE0}"/>
                </a:ext>
              </a:extLst>
            </p:cNvPr>
            <p:cNvSpPr txBox="1"/>
            <p:nvPr/>
          </p:nvSpPr>
          <p:spPr>
            <a:xfrm>
              <a:off x="8704115" y="880841"/>
              <a:ext cx="247973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ГОСУДАРСТВЕННЫЙ ОБЩЕОБЯЗАТЕЛЬНЫЙ СТАНДАРТ начального/</a:t>
              </a:r>
              <a:br>
                <a:rPr lang="ru-RU" sz="1400" b="1" dirty="0">
                  <a:solidFill>
                    <a:srgbClr val="272165"/>
                  </a:solidFill>
                  <a:latin typeface="Aptos" panose="020B0004020202020204" pitchFamily="34" charset="0"/>
                </a:rPr>
              </a:br>
              <a:r>
                <a:rPr lang="ru-RU" sz="14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ОСНОВНОГО СРЕДНЕГО ОБРАЗОВАНИЯ</a:t>
              </a:r>
            </a:p>
          </p:txBody>
        </p:sp>
      </p:grpSp>
      <p:sp>
        <p:nvSpPr>
          <p:cNvPr id="57" name="Прямоугольник: скругленные углы 56">
            <a:extLst>
              <a:ext uri="{FF2B5EF4-FFF2-40B4-BE49-F238E27FC236}">
                <a16:creationId xmlns="" xmlns:a16="http://schemas.microsoft.com/office/drawing/2014/main" id="{D0AE3118-C80F-A8C1-7979-B240B584701C}"/>
              </a:ext>
            </a:extLst>
          </p:cNvPr>
          <p:cNvSpPr/>
          <p:nvPr/>
        </p:nvSpPr>
        <p:spPr>
          <a:xfrm flipV="1">
            <a:off x="600760" y="1744598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="" xmlns:a16="http://schemas.microsoft.com/office/drawing/2014/main" id="{BDAFDAD5-0919-E63A-68E8-F3D0EC8E8B93}"/>
              </a:ext>
            </a:extLst>
          </p:cNvPr>
          <p:cNvSpPr/>
          <p:nvPr/>
        </p:nvSpPr>
        <p:spPr>
          <a:xfrm flipV="1">
            <a:off x="600760" y="2443958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="" xmlns:a16="http://schemas.microsoft.com/office/drawing/2014/main" id="{331AEDA7-B5DE-53DC-6578-F644314E7BA8}"/>
              </a:ext>
            </a:extLst>
          </p:cNvPr>
          <p:cNvSpPr/>
          <p:nvPr/>
        </p:nvSpPr>
        <p:spPr>
          <a:xfrm flipV="1">
            <a:off x="600760" y="3452403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F8D06D4B-32F4-3319-0C8D-0C2A83F6905F}"/>
              </a:ext>
            </a:extLst>
          </p:cNvPr>
          <p:cNvSpPr txBox="1"/>
          <p:nvPr/>
        </p:nvSpPr>
        <p:spPr>
          <a:xfrm>
            <a:off x="3748369" y="2178035"/>
            <a:ext cx="2974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ГЛАВА </a:t>
            </a:r>
            <a:r>
              <a:rPr lang="en-US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2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. Требования </a:t>
            </a:r>
            <a:r>
              <a:rPr lang="en-US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Aptos" panose="020B0004020202020204" pitchFamily="34" charset="0"/>
              </a:rPr>
            </a:b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к содержанию образования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6B558B2-550C-67DA-846C-511094796B66}"/>
              </a:ext>
            </a:extLst>
          </p:cNvPr>
          <p:cNvSpPr txBox="1"/>
          <p:nvPr/>
        </p:nvSpPr>
        <p:spPr>
          <a:xfrm>
            <a:off x="1191028" y="4263227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Непрерывность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образования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="" xmlns:a16="http://schemas.microsoft.com/office/drawing/2014/main" id="{6CF314BE-C605-1127-9A35-B3E4C29029C5}"/>
              </a:ext>
            </a:extLst>
          </p:cNvPr>
          <p:cNvSpPr/>
          <p:nvPr/>
        </p:nvSpPr>
        <p:spPr>
          <a:xfrm flipV="1">
            <a:off x="600760" y="4272616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71E3FD03-0146-A752-5648-776528AC2126}"/>
              </a:ext>
            </a:extLst>
          </p:cNvPr>
          <p:cNvSpPr txBox="1"/>
          <p:nvPr/>
        </p:nvSpPr>
        <p:spPr>
          <a:xfrm>
            <a:off x="1191028" y="4981685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Баланс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теории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endParaRPr lang="en-US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и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практики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="" xmlns:a16="http://schemas.microsoft.com/office/drawing/2014/main" id="{AB43232C-3BB2-910A-DE04-7911F5CFEA89}"/>
              </a:ext>
            </a:extLst>
          </p:cNvPr>
          <p:cNvSpPr/>
          <p:nvPr/>
        </p:nvSpPr>
        <p:spPr>
          <a:xfrm flipV="1">
            <a:off x="600760" y="4988711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62811B21-6D94-FA2A-EBDB-2D0A9A2E72BC}"/>
              </a:ext>
            </a:extLst>
          </p:cNvPr>
          <p:cNvSpPr txBox="1"/>
          <p:nvPr/>
        </p:nvSpPr>
        <p:spPr>
          <a:xfrm>
            <a:off x="1191028" y="5731554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Инклюзивный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подход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="" xmlns:a16="http://schemas.microsoft.com/office/drawing/2014/main" id="{344F3505-4778-1554-ABB9-00227C529960}"/>
              </a:ext>
            </a:extLst>
          </p:cNvPr>
          <p:cNvSpPr/>
          <p:nvPr/>
        </p:nvSpPr>
        <p:spPr>
          <a:xfrm flipV="1">
            <a:off x="600760" y="5744570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9387ED16-848D-C947-5DFF-60E4A48ABFAB}"/>
              </a:ext>
            </a:extLst>
          </p:cNvPr>
          <p:cNvSpPr txBox="1"/>
          <p:nvPr/>
        </p:nvSpPr>
        <p:spPr>
          <a:xfrm>
            <a:off x="8144734" y="1744598"/>
            <a:ext cx="12169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Развитие 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базовых 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навыков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="" xmlns:a16="http://schemas.microsoft.com/office/drawing/2014/main" id="{EB8E4CDD-F00C-55AB-DA22-75FDC883143A}"/>
              </a:ext>
            </a:extLst>
          </p:cNvPr>
          <p:cNvSpPr/>
          <p:nvPr/>
        </p:nvSpPr>
        <p:spPr>
          <a:xfrm flipV="1">
            <a:off x="7515955" y="1769585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7B134DC-CEE0-C096-0316-A0F6ADA47E98}"/>
              </a:ext>
            </a:extLst>
          </p:cNvPr>
          <p:cNvSpPr txBox="1"/>
          <p:nvPr/>
        </p:nvSpPr>
        <p:spPr>
          <a:xfrm>
            <a:off x="8144734" y="2719228"/>
            <a:ext cx="15580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Функцио-нальная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грамотность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="" xmlns:a16="http://schemas.microsoft.com/office/drawing/2014/main" id="{41954DD4-DDD8-7676-B953-1618F5FAEC64}"/>
              </a:ext>
            </a:extLst>
          </p:cNvPr>
          <p:cNvSpPr/>
          <p:nvPr/>
        </p:nvSpPr>
        <p:spPr>
          <a:xfrm flipV="1">
            <a:off x="7515955" y="2742474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AFD1118C-7190-48F9-5A32-2564B44FB4B7}"/>
              </a:ext>
            </a:extLst>
          </p:cNvPr>
          <p:cNvSpPr txBox="1"/>
          <p:nvPr/>
        </p:nvSpPr>
        <p:spPr>
          <a:xfrm>
            <a:off x="8144734" y="3656575"/>
            <a:ext cx="15580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Социальные нормы и ценности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="" xmlns:a16="http://schemas.microsoft.com/office/drawing/2014/main" id="{94ACC12E-8C23-CB46-9FEF-E49A5EAED8DD}"/>
              </a:ext>
            </a:extLst>
          </p:cNvPr>
          <p:cNvSpPr/>
          <p:nvPr/>
        </p:nvSpPr>
        <p:spPr>
          <a:xfrm flipV="1">
            <a:off x="7515955" y="3681562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030C5B8-7AA8-A8E7-715E-0AF4BF194214}"/>
              </a:ext>
            </a:extLst>
          </p:cNvPr>
          <p:cNvSpPr txBox="1"/>
          <p:nvPr/>
        </p:nvSpPr>
        <p:spPr>
          <a:xfrm>
            <a:off x="8144734" y="4545416"/>
            <a:ext cx="15580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Здоровый образ 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жизни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="" xmlns:a16="http://schemas.microsoft.com/office/drawing/2014/main" id="{3F28CE5F-E0F0-1494-67A5-AEDEC76C8FC3}"/>
              </a:ext>
            </a:extLst>
          </p:cNvPr>
          <p:cNvSpPr/>
          <p:nvPr/>
        </p:nvSpPr>
        <p:spPr>
          <a:xfrm flipV="1">
            <a:off x="7515955" y="4570403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D6F6B30-C0CF-0760-D42D-C19C457D8397}"/>
              </a:ext>
            </a:extLst>
          </p:cNvPr>
          <p:cNvSpPr txBox="1"/>
          <p:nvPr/>
        </p:nvSpPr>
        <p:spPr>
          <a:xfrm>
            <a:off x="10347560" y="1761331"/>
            <a:ext cx="1216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Углубление знаний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="" xmlns:a16="http://schemas.microsoft.com/office/drawing/2014/main" id="{FBE93B9B-32A6-62B2-BC22-38066D5E7648}"/>
              </a:ext>
            </a:extLst>
          </p:cNvPr>
          <p:cNvSpPr/>
          <p:nvPr/>
        </p:nvSpPr>
        <p:spPr>
          <a:xfrm flipV="1">
            <a:off x="9801588" y="1786318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EA02988-DB77-7F5C-52E8-ABA83A413631}"/>
              </a:ext>
            </a:extLst>
          </p:cNvPr>
          <p:cNvSpPr txBox="1"/>
          <p:nvPr/>
        </p:nvSpPr>
        <p:spPr>
          <a:xfrm>
            <a:off x="10347560" y="2734220"/>
            <a:ext cx="155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Развитие компетенций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="" xmlns:a16="http://schemas.microsoft.com/office/drawing/2014/main" id="{2B1B8A20-C926-D778-F997-D0CF33D1B1CB}"/>
              </a:ext>
            </a:extLst>
          </p:cNvPr>
          <p:cNvSpPr/>
          <p:nvPr/>
        </p:nvSpPr>
        <p:spPr>
          <a:xfrm flipV="1">
            <a:off x="9801588" y="2759207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1FA241CD-2168-37BE-C869-9C748B192F73}"/>
              </a:ext>
            </a:extLst>
          </p:cNvPr>
          <p:cNvSpPr txBox="1"/>
          <p:nvPr/>
        </p:nvSpPr>
        <p:spPr>
          <a:xfrm>
            <a:off x="10347560" y="3673308"/>
            <a:ext cx="15580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Формирование личностных качеств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="" xmlns:a16="http://schemas.microsoft.com/office/drawing/2014/main" id="{81A1F569-9664-B514-99A4-4793A274BD7B}"/>
              </a:ext>
            </a:extLst>
          </p:cNvPr>
          <p:cNvSpPr/>
          <p:nvPr/>
        </p:nvSpPr>
        <p:spPr>
          <a:xfrm flipV="1">
            <a:off x="9801588" y="3698295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B010C7D-38BA-662D-7805-0C98286767BF}"/>
              </a:ext>
            </a:extLst>
          </p:cNvPr>
          <p:cNvSpPr txBox="1"/>
          <p:nvPr/>
        </p:nvSpPr>
        <p:spPr>
          <a:xfrm>
            <a:off x="10347560" y="4562149"/>
            <a:ext cx="155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Подготовка к профессии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="" xmlns:a16="http://schemas.microsoft.com/office/drawing/2014/main" id="{4EA37B61-B01D-F365-AE10-C508235027CA}"/>
              </a:ext>
            </a:extLst>
          </p:cNvPr>
          <p:cNvSpPr/>
          <p:nvPr/>
        </p:nvSpPr>
        <p:spPr>
          <a:xfrm flipV="1">
            <a:off x="9801588" y="4587136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1A06B410-F407-1ADE-8A4D-B93BC354B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16" y="1146773"/>
            <a:ext cx="546045" cy="5000402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A3F3A486-65A8-587B-C3C1-D35DC189E171}"/>
              </a:ext>
            </a:extLst>
          </p:cNvPr>
          <p:cNvSpPr txBox="1"/>
          <p:nvPr/>
        </p:nvSpPr>
        <p:spPr>
          <a:xfrm>
            <a:off x="891353" y="823324"/>
            <a:ext cx="17170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Основные </a:t>
            </a:r>
            <a:b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</a:br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направления </a:t>
            </a:r>
            <a:b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</a:br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изменений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29319315-1502-9DE7-5661-7C57742EA419}"/>
              </a:ext>
            </a:extLst>
          </p:cNvPr>
          <p:cNvSpPr txBox="1"/>
          <p:nvPr/>
        </p:nvSpPr>
        <p:spPr>
          <a:xfrm>
            <a:off x="7714898" y="823324"/>
            <a:ext cx="13747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Цели начального образования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F1F69FA4-DE7D-5D80-8AC0-B3AAC1EFADA0}"/>
              </a:ext>
            </a:extLst>
          </p:cNvPr>
          <p:cNvSpPr txBox="1"/>
          <p:nvPr/>
        </p:nvSpPr>
        <p:spPr>
          <a:xfrm>
            <a:off x="9747848" y="835086"/>
            <a:ext cx="22028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Цели основного среднего </a:t>
            </a:r>
            <a:b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</a:br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образования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D84EF5FD-8AF5-C14D-C831-6C673588EC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1811" y="1860537"/>
            <a:ext cx="322159" cy="32215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09A99B88-0758-8FC0-E2BD-2313A0AA4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7162" y="2516850"/>
            <a:ext cx="371457" cy="371457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59031081-707B-7771-315D-5F71E6761E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8592" y="3550913"/>
            <a:ext cx="340112" cy="34011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B04C1C90-5660-6BD5-19AC-F3D581DE4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6341" y="4338866"/>
            <a:ext cx="413100" cy="41310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EF7A00B1-D71B-F56E-0E48-53B021BDB0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8953" y="5062444"/>
            <a:ext cx="389666" cy="389666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B57FA48C-7982-5EE6-D8D4-78EE0DCFB9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6783" y="5827218"/>
            <a:ext cx="403675" cy="403675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5E60E8FF-D5ED-20C6-12FA-0679F97CFE2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32" y="1860537"/>
            <a:ext cx="323956" cy="323805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E09E0B15-F9A4-7702-1EE8-3FD5279FEE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586994" y="2801184"/>
            <a:ext cx="406343" cy="406343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53E14044-6DCA-B70B-4FE6-1099AF4D286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610849" y="3805781"/>
            <a:ext cx="322159" cy="322159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E9A55A93-D89C-6D90-9326-447B164B566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593848" y="4656679"/>
            <a:ext cx="379665" cy="379665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89731E65-099A-513F-B120-9A2B246839B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889237" y="1851535"/>
            <a:ext cx="373231" cy="37323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92E818A8-59C6-5C7A-8B49-7810E1C7CC6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894769" y="2827190"/>
            <a:ext cx="367699" cy="367699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C2557E50-20C9-03F3-45AC-2105BC90565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905210" y="3790161"/>
            <a:ext cx="353398" cy="353398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048DB742-5ADC-5F6B-0599-183C1327355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902128" y="4678485"/>
            <a:ext cx="336051" cy="33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5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425B7EE4-09C5-1F19-8BB4-DB7CC31373FB}"/>
              </a:ext>
            </a:extLst>
          </p:cNvPr>
          <p:cNvSpPr/>
          <p:nvPr/>
        </p:nvSpPr>
        <p:spPr>
          <a:xfrm>
            <a:off x="7427742" y="684909"/>
            <a:ext cx="4764258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79C6DD8-38B1-8FB5-3CE6-55F9AEACB105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7D08850-95D9-A1A2-29E6-1D076A14C60C}"/>
              </a:ext>
            </a:extLst>
          </p:cNvPr>
          <p:cNvSpPr/>
          <p:nvPr/>
        </p:nvSpPr>
        <p:spPr>
          <a:xfrm>
            <a:off x="1007652" y="110337"/>
            <a:ext cx="786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БАЗОВЫЕ ЦЕННОСТИ В НАЧАЛЬНОМ ОБРАЗОВАНИИ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DA05BA09-C607-BBF4-4810-D34FB678CE1F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E1F731CE-3059-646F-F52F-E4ABBD4A2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grpSp>
        <p:nvGrpSpPr>
          <p:cNvPr id="68" name="Группа 67">
            <a:extLst>
              <a:ext uri="{FF2B5EF4-FFF2-40B4-BE49-F238E27FC236}">
                <a16:creationId xmlns="" xmlns:a16="http://schemas.microsoft.com/office/drawing/2014/main" id="{2C79D886-0D9B-B3FE-4672-90FFA7341726}"/>
              </a:ext>
            </a:extLst>
          </p:cNvPr>
          <p:cNvGrpSpPr/>
          <p:nvPr/>
        </p:nvGrpSpPr>
        <p:grpSpPr>
          <a:xfrm>
            <a:off x="1639896" y="1132114"/>
            <a:ext cx="1778000" cy="1436190"/>
            <a:chOff x="1873250" y="1132114"/>
            <a:chExt cx="1778000" cy="1436190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0062081E-2CA8-402C-D530-13C3EA3B4C04}"/>
                </a:ext>
              </a:extLst>
            </p:cNvPr>
            <p:cNvSpPr txBox="1"/>
            <p:nvPr/>
          </p:nvSpPr>
          <p:spPr>
            <a:xfrm>
              <a:off x="1873250" y="1132114"/>
              <a:ext cx="17253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Личностные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endParaRPr lang="en-US" sz="1400" b="1" dirty="0">
                <a:solidFill>
                  <a:schemeClr val="accent1"/>
                </a:solidFill>
                <a:latin typeface="Aptos" panose="020B0004020202020204" pitchFamily="34" charset="0"/>
              </a:endParaRPr>
            </a:p>
            <a:p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компетенции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1EF3D7A6-A0FC-4A4C-6C6C-7663D12A91B8}"/>
                </a:ext>
              </a:extLst>
            </p:cNvPr>
            <p:cNvSpPr txBox="1"/>
            <p:nvPr/>
          </p:nvSpPr>
          <p:spPr>
            <a:xfrm>
              <a:off x="1873250" y="1668058"/>
              <a:ext cx="1778000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050" dirty="0" err="1">
                  <a:latin typeface="Aptos" panose="020B0004020202020204" pitchFamily="34" charset="0"/>
                </a:rPr>
                <a:t>способность</a:t>
              </a:r>
              <a:r>
                <a:rPr lang="kk-KZ" sz="1050" dirty="0">
                  <a:latin typeface="Aptos" panose="020B0004020202020204" pitchFamily="34" charset="0"/>
                </a:rPr>
                <a:t> </a:t>
              </a:r>
              <a:r>
                <a:rPr lang="kk-KZ" sz="1050" dirty="0" err="1">
                  <a:latin typeface="Aptos" panose="020B0004020202020204" pitchFamily="34" charset="0"/>
                </a:rPr>
                <a:t>учащихся</a:t>
              </a:r>
              <a:r>
                <a:rPr lang="kk-KZ" sz="1050" dirty="0">
                  <a:latin typeface="Aptos" panose="020B0004020202020204" pitchFamily="34" charset="0"/>
                </a:rPr>
                <a:t> </a:t>
              </a:r>
              <a:endParaRPr lang="en-US" sz="1050" dirty="0">
                <a:latin typeface="Aptos" panose="020B0004020202020204" pitchFamily="34" charset="0"/>
              </a:endParaRPr>
            </a:p>
            <a:p>
              <a:r>
                <a:rPr lang="kk-KZ" sz="1050" dirty="0" err="1">
                  <a:latin typeface="Aptos" panose="020B0004020202020204" pitchFamily="34" charset="0"/>
                </a:rPr>
                <a:t>осознавать</a:t>
              </a:r>
              <a:r>
                <a:rPr lang="kk-KZ" sz="1050" dirty="0">
                  <a:latin typeface="Aptos" panose="020B0004020202020204" pitchFamily="34" charset="0"/>
                </a:rPr>
                <a:t> </a:t>
              </a:r>
              <a:r>
                <a:rPr lang="kk-KZ" sz="1050" dirty="0" err="1">
                  <a:latin typeface="Aptos" panose="020B0004020202020204" pitchFamily="34" charset="0"/>
                </a:rPr>
                <a:t>свои</a:t>
              </a:r>
              <a:r>
                <a:rPr lang="kk-KZ" sz="1050" dirty="0">
                  <a:latin typeface="Aptos" panose="020B0004020202020204" pitchFamily="34" charset="0"/>
                </a:rPr>
                <a:t> </a:t>
              </a:r>
              <a:r>
                <a:rPr lang="kk-KZ" sz="1050" dirty="0" err="1">
                  <a:latin typeface="Aptos" panose="020B0004020202020204" pitchFamily="34" charset="0"/>
                </a:rPr>
                <a:t>эмоции</a:t>
              </a:r>
              <a:r>
                <a:rPr lang="kk-KZ" sz="1050" dirty="0">
                  <a:latin typeface="Aptos" panose="020B0004020202020204" pitchFamily="34" charset="0"/>
                </a:rPr>
                <a:t>, </a:t>
              </a:r>
              <a:endParaRPr lang="en-US" sz="1050" dirty="0">
                <a:latin typeface="Aptos" panose="020B0004020202020204" pitchFamily="34" charset="0"/>
              </a:endParaRPr>
            </a:p>
            <a:p>
              <a:r>
                <a:rPr lang="kk-KZ" sz="1050" dirty="0" err="1">
                  <a:latin typeface="Aptos" panose="020B0004020202020204" pitchFamily="34" charset="0"/>
                </a:rPr>
                <a:t>развивать</a:t>
              </a:r>
              <a:r>
                <a:rPr lang="kk-KZ" sz="1050" dirty="0">
                  <a:latin typeface="Aptos" panose="020B0004020202020204" pitchFamily="34" charset="0"/>
                </a:rPr>
                <a:t> </a:t>
              </a:r>
              <a:r>
                <a:rPr lang="kk-KZ" sz="1050" dirty="0" err="1">
                  <a:latin typeface="Aptos" panose="020B0004020202020204" pitchFamily="34" charset="0"/>
                </a:rPr>
                <a:t>навыки</a:t>
              </a:r>
              <a:r>
                <a:rPr lang="kk-KZ" sz="1050" dirty="0">
                  <a:latin typeface="Aptos" panose="020B0004020202020204" pitchFamily="34" charset="0"/>
                </a:rPr>
                <a:t> </a:t>
              </a:r>
              <a:endParaRPr lang="en-US" sz="1050" dirty="0">
                <a:latin typeface="Aptos" panose="020B0004020202020204" pitchFamily="34" charset="0"/>
              </a:endParaRPr>
            </a:p>
            <a:p>
              <a:r>
                <a:rPr lang="kk-KZ" sz="1050" dirty="0" err="1">
                  <a:latin typeface="Aptos" panose="020B0004020202020204" pitchFamily="34" charset="0"/>
                </a:rPr>
                <a:t>саморегуляции</a:t>
              </a:r>
              <a:r>
                <a:rPr lang="kk-KZ" sz="1050" dirty="0">
                  <a:latin typeface="Aptos" panose="020B0004020202020204" pitchFamily="34" charset="0"/>
                </a:rPr>
                <a:t> </a:t>
              </a:r>
              <a:endParaRPr lang="en-US" sz="1050" dirty="0">
                <a:latin typeface="Aptos" panose="020B0004020202020204" pitchFamily="34" charset="0"/>
              </a:endParaRPr>
            </a:p>
            <a:p>
              <a:r>
                <a:rPr lang="kk-KZ" sz="1050" dirty="0">
                  <a:latin typeface="Aptos" panose="020B0004020202020204" pitchFamily="34" charset="0"/>
                </a:rPr>
                <a:t>и </a:t>
              </a:r>
              <a:r>
                <a:rPr lang="kk-KZ" sz="1050" dirty="0" err="1">
                  <a:latin typeface="Aptos" panose="020B0004020202020204" pitchFamily="34" charset="0"/>
                </a:rPr>
                <a:t>самоорганизации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="" xmlns:a16="http://schemas.microsoft.com/office/drawing/2014/main" id="{89A1B07B-47F2-6353-9CC9-9448EC97CD8A}"/>
              </a:ext>
            </a:extLst>
          </p:cNvPr>
          <p:cNvGrpSpPr/>
          <p:nvPr/>
        </p:nvGrpSpPr>
        <p:grpSpPr>
          <a:xfrm>
            <a:off x="1639896" y="2853507"/>
            <a:ext cx="1778000" cy="951442"/>
            <a:chOff x="1873250" y="1132114"/>
            <a:chExt cx="1778000" cy="951442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6CF8C290-907A-A32E-55D7-A413305C87FE}"/>
                </a:ext>
              </a:extLst>
            </p:cNvPr>
            <p:cNvSpPr txBox="1"/>
            <p:nvPr/>
          </p:nvSpPr>
          <p:spPr>
            <a:xfrm>
              <a:off x="1873250" y="1132114"/>
              <a:ext cx="17253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Коммуникатив</a:t>
              </a:r>
              <a:r>
                <a:rPr lang="en-US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-</a:t>
              </a:r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ные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компетенции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7768A4E5-5C19-5C88-6C81-DDC762913A26}"/>
                </a:ext>
              </a:extLst>
            </p:cNvPr>
            <p:cNvSpPr txBox="1"/>
            <p:nvPr/>
          </p:nvSpPr>
          <p:spPr>
            <a:xfrm>
              <a:off x="1873250" y="1668058"/>
              <a:ext cx="1778000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latin typeface="Aptos" panose="020B0004020202020204" pitchFamily="34" charset="0"/>
                </a:rPr>
                <a:t>навыки эффективного общения с окружающими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F7E274A5-ABE1-E4FC-805A-CFD699FAA23A}"/>
              </a:ext>
            </a:extLst>
          </p:cNvPr>
          <p:cNvGrpSpPr/>
          <p:nvPr/>
        </p:nvGrpSpPr>
        <p:grpSpPr>
          <a:xfrm>
            <a:off x="1639896" y="4655188"/>
            <a:ext cx="1778000" cy="1477328"/>
            <a:chOff x="1873250" y="1132114"/>
            <a:chExt cx="1778000" cy="1477328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516E6AA3-51C6-17F4-734D-54D38F065E14}"/>
                </a:ext>
              </a:extLst>
            </p:cNvPr>
            <p:cNvSpPr txBox="1"/>
            <p:nvPr/>
          </p:nvSpPr>
          <p:spPr>
            <a:xfrm>
              <a:off x="1873250" y="1132114"/>
              <a:ext cx="17253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Социальные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и </a:t>
              </a:r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гражданские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компетенции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9EF76794-8C73-8225-8E72-F8E564BEA206}"/>
                </a:ext>
              </a:extLst>
            </p:cNvPr>
            <p:cNvSpPr txBox="1"/>
            <p:nvPr/>
          </p:nvSpPr>
          <p:spPr>
            <a:xfrm>
              <a:off x="1873250" y="1870778"/>
              <a:ext cx="1778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latin typeface="Aptos" panose="020B0004020202020204" pitchFamily="34" charset="0"/>
                </a:rPr>
                <a:t>понимание своей роли </a:t>
              </a:r>
              <a:r>
                <a:rPr lang="en-US" sz="1050" dirty="0">
                  <a:latin typeface="Aptos" panose="020B0004020202020204" pitchFamily="34" charset="0"/>
                </a:rPr>
                <a:t/>
              </a:r>
              <a:br>
                <a:rPr lang="en-US" sz="1050" dirty="0">
                  <a:latin typeface="Aptos" panose="020B0004020202020204" pitchFamily="34" charset="0"/>
                </a:rPr>
              </a:br>
              <a:r>
                <a:rPr lang="ru-RU" sz="1050" dirty="0">
                  <a:latin typeface="Aptos" panose="020B0004020202020204" pitchFamily="34" charset="0"/>
                </a:rPr>
                <a:t>в обществе и важности участия в социальной жизни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="" xmlns:a16="http://schemas.microsoft.com/office/drawing/2014/main" id="{AD9FBFBF-F4A4-A92F-DCB0-0615DC7C52A0}"/>
              </a:ext>
            </a:extLst>
          </p:cNvPr>
          <p:cNvGrpSpPr/>
          <p:nvPr/>
        </p:nvGrpSpPr>
        <p:grpSpPr>
          <a:xfrm>
            <a:off x="4659012" y="1132114"/>
            <a:ext cx="2146859" cy="1436190"/>
            <a:chOff x="1873249" y="1132114"/>
            <a:chExt cx="2146859" cy="1436190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1D91DDDB-3AFB-1DF7-00B7-AF599AC76B79}"/>
                </a:ext>
              </a:extLst>
            </p:cNvPr>
            <p:cNvSpPr txBox="1"/>
            <p:nvPr/>
          </p:nvSpPr>
          <p:spPr>
            <a:xfrm>
              <a:off x="1873250" y="1132114"/>
              <a:ext cx="214685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Моральные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и </a:t>
              </a:r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этичес</a:t>
              </a:r>
              <a:r>
                <a:rPr lang="en-US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-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кие </a:t>
              </a:r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компетенции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42D11F32-E10B-5601-5482-CECFF525022E}"/>
                </a:ext>
              </a:extLst>
            </p:cNvPr>
            <p:cNvSpPr txBox="1"/>
            <p:nvPr/>
          </p:nvSpPr>
          <p:spPr>
            <a:xfrm>
              <a:off x="1873249" y="1668058"/>
              <a:ext cx="1903375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latin typeface="Aptos" panose="020B0004020202020204" pitchFamily="34" charset="0"/>
                </a:rPr>
                <a:t>понимание различий </a:t>
              </a:r>
              <a:r>
                <a:rPr lang="en-US" sz="1050" dirty="0">
                  <a:latin typeface="Aptos" panose="020B0004020202020204" pitchFamily="34" charset="0"/>
                </a:rPr>
                <a:t/>
              </a:r>
              <a:br>
                <a:rPr lang="en-US" sz="1050" dirty="0">
                  <a:latin typeface="Aptos" panose="020B0004020202020204" pitchFamily="34" charset="0"/>
                </a:rPr>
              </a:br>
              <a:r>
                <a:rPr lang="ru-RU" sz="1050" dirty="0">
                  <a:latin typeface="Aptos" panose="020B0004020202020204" pitchFamily="34" charset="0"/>
                </a:rPr>
                <a:t>между правильным </a:t>
              </a:r>
              <a:r>
                <a:rPr lang="en-US" sz="1050" dirty="0">
                  <a:latin typeface="Aptos" panose="020B0004020202020204" pitchFamily="34" charset="0"/>
                </a:rPr>
                <a:t/>
              </a:r>
              <a:br>
                <a:rPr lang="en-US" sz="1050" dirty="0">
                  <a:latin typeface="Aptos" panose="020B0004020202020204" pitchFamily="34" charset="0"/>
                </a:rPr>
              </a:br>
              <a:r>
                <a:rPr lang="ru-RU" sz="1050" dirty="0">
                  <a:latin typeface="Aptos" panose="020B0004020202020204" pitchFamily="34" charset="0"/>
                </a:rPr>
                <a:t>и неправильным, формирование собственных ценностей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E38E4C1F-DFD8-10DA-5913-605E58C48D0D}"/>
              </a:ext>
            </a:extLst>
          </p:cNvPr>
          <p:cNvGrpSpPr/>
          <p:nvPr/>
        </p:nvGrpSpPr>
        <p:grpSpPr>
          <a:xfrm>
            <a:off x="4659013" y="2853507"/>
            <a:ext cx="2291080" cy="1436190"/>
            <a:chOff x="1873250" y="1132114"/>
            <a:chExt cx="2291080" cy="1436190"/>
          </a:xfrm>
        </p:grpSpPr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C1A09993-8421-1171-5A53-5E885E0ABBCE}"/>
                </a:ext>
              </a:extLst>
            </p:cNvPr>
            <p:cNvSpPr txBox="1"/>
            <p:nvPr/>
          </p:nvSpPr>
          <p:spPr>
            <a:xfrm>
              <a:off x="1873250" y="1132114"/>
              <a:ext cx="17253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Трудовые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компетенции</a:t>
              </a:r>
              <a:endParaRPr lang="kk-KZ" sz="1400" b="1" dirty="0">
                <a:solidFill>
                  <a:schemeClr val="accen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EA37E1A7-5894-8111-9FFB-231A35BB0B3D}"/>
                </a:ext>
              </a:extLst>
            </p:cNvPr>
            <p:cNvSpPr txBox="1"/>
            <p:nvPr/>
          </p:nvSpPr>
          <p:spPr>
            <a:xfrm>
              <a:off x="1873250" y="1668058"/>
              <a:ext cx="2291080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latin typeface="Aptos" panose="020B0004020202020204" pitchFamily="34" charset="0"/>
                </a:rPr>
                <a:t>навыки, необходимые для успешной профессиональной деятельности, способность планировать и организовывать свою работу, работать в команде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="" xmlns:a16="http://schemas.microsoft.com/office/drawing/2014/main" id="{0C76EFEF-E673-87BD-FA95-F94923327EAA}"/>
              </a:ext>
            </a:extLst>
          </p:cNvPr>
          <p:cNvGrpSpPr/>
          <p:nvPr/>
        </p:nvGrpSpPr>
        <p:grpSpPr>
          <a:xfrm>
            <a:off x="4659013" y="4655188"/>
            <a:ext cx="2146857" cy="1638910"/>
            <a:chOff x="1873250" y="1132114"/>
            <a:chExt cx="2146857" cy="1638910"/>
          </a:xfrm>
        </p:grpSpPr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B817FA1D-5958-39DF-5D31-B7402585B131}"/>
                </a:ext>
              </a:extLst>
            </p:cNvPr>
            <p:cNvSpPr txBox="1"/>
            <p:nvPr/>
          </p:nvSpPr>
          <p:spPr>
            <a:xfrm>
              <a:off x="1873250" y="1132114"/>
              <a:ext cx="17253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Познавательно-исследовательс</a:t>
              </a:r>
              <a:r>
                <a:rPr lang="en-US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-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кие </a:t>
              </a:r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компетенции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64C44D3F-B311-3CBF-B585-8C35CAA83113}"/>
                </a:ext>
              </a:extLst>
            </p:cNvPr>
            <p:cNvSpPr txBox="1"/>
            <p:nvPr/>
          </p:nvSpPr>
          <p:spPr>
            <a:xfrm>
              <a:off x="1873250" y="1870778"/>
              <a:ext cx="2146857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latin typeface="Aptos" panose="020B0004020202020204" pitchFamily="34" charset="0"/>
                </a:rPr>
                <a:t>навыки критического мышления, умение анализировать информацию, ставить вопросы и находить ответы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3EA8C4DA-CB41-6CF6-9B4E-BF201D7CBD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05871" y="1132114"/>
            <a:ext cx="546045" cy="5000402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72C78C3A-842E-5A7F-9FD9-D8E7AFE8273E}"/>
              </a:ext>
            </a:extLst>
          </p:cNvPr>
          <p:cNvSpPr txBox="1"/>
          <p:nvPr/>
        </p:nvSpPr>
        <p:spPr>
          <a:xfrm>
            <a:off x="8055048" y="2290664"/>
            <a:ext cx="3927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ptos" panose="020B0004020202020204" pitchFamily="34" charset="0"/>
            </a:endParaRPr>
          </a:p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п. 7. </a:t>
            </a:r>
            <a:r>
              <a:rPr lang="ru-RU" sz="1400" dirty="0">
                <a:latin typeface="Aptos" panose="020B0004020202020204" pitchFamily="34" charset="0"/>
              </a:rPr>
              <a:t>Содержание образования ориентируется на следующие базовые ценности:</a:t>
            </a:r>
          </a:p>
          <a:p>
            <a:endParaRPr lang="ru-RU" sz="1400" dirty="0">
              <a:latin typeface="Aptos" panose="020B0004020202020204" pitchFamily="34" charset="0"/>
            </a:endParaRPr>
          </a:p>
          <a:p>
            <a:r>
              <a:rPr lang="ru-RU" sz="1400" dirty="0">
                <a:latin typeface="Aptos" panose="020B0004020202020204" pitchFamily="34" charset="0"/>
              </a:rPr>
              <a:t> 1) независимость и патриотизм;</a:t>
            </a:r>
          </a:p>
          <a:p>
            <a:r>
              <a:rPr lang="ru-RU" sz="1400" dirty="0">
                <a:latin typeface="Aptos" panose="020B0004020202020204" pitchFamily="34" charset="0"/>
              </a:rPr>
              <a:t> 2) единство и солидарность;</a:t>
            </a:r>
          </a:p>
          <a:p>
            <a:r>
              <a:rPr lang="ru-RU" sz="1400" dirty="0">
                <a:latin typeface="Aptos" panose="020B0004020202020204" pitchFamily="34" charset="0"/>
              </a:rPr>
              <a:t> 3) справедливость и ответственность;</a:t>
            </a:r>
          </a:p>
          <a:p>
            <a:r>
              <a:rPr lang="ru-RU" sz="1400" dirty="0">
                <a:latin typeface="Aptos" panose="020B0004020202020204" pitchFamily="34" charset="0"/>
              </a:rPr>
              <a:t> 4) закон и порядок;</a:t>
            </a:r>
          </a:p>
          <a:p>
            <a:r>
              <a:rPr lang="ru-RU" sz="1400" dirty="0">
                <a:latin typeface="Aptos" panose="020B0004020202020204" pitchFamily="34" charset="0"/>
              </a:rPr>
              <a:t> 5) трудолюбие и профессионализм;</a:t>
            </a:r>
          </a:p>
          <a:p>
            <a:r>
              <a:rPr lang="ru-RU" sz="1400" dirty="0">
                <a:latin typeface="Aptos" panose="020B0004020202020204" pitchFamily="34" charset="0"/>
              </a:rPr>
              <a:t> 6) созидание и новаторство.</a:t>
            </a:r>
          </a:p>
          <a:p>
            <a:endParaRPr lang="ru-RU" sz="1400" dirty="0">
              <a:latin typeface="Aptos" panose="020B0004020202020204" pitchFamily="34" charset="0"/>
            </a:endParaRPr>
          </a:p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п. 8. </a:t>
            </a:r>
            <a:r>
              <a:rPr lang="ru-RU" sz="1400" dirty="0">
                <a:latin typeface="Aptos" panose="020B0004020202020204" pitchFamily="34" charset="0"/>
              </a:rPr>
              <a:t>Содержание образования ориентируется на формирование у обучающегося личностных, коммуникативных, социальных и гражданских, моральных и этических, трудовых, познавательно-исследовательских ключевых компетенций по завершению начального образования.</a:t>
            </a:r>
          </a:p>
          <a:p>
            <a:endParaRPr lang="kk-KZ" sz="1600" dirty="0">
              <a:latin typeface="Aptos" panose="020B0004020202020204" pitchFamily="34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02A79E88-0848-BD59-E843-9AE1DED76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3391" y="2547985"/>
            <a:ext cx="303280" cy="30328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9B14B0DF-9E12-4683-CD07-D15D1E70A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3391" y="4596560"/>
            <a:ext cx="303280" cy="303280"/>
          </a:xfrm>
          <a:prstGeom prst="rect">
            <a:avLst/>
          </a:prstGeom>
        </p:spPr>
      </p:pic>
      <p:grpSp>
        <p:nvGrpSpPr>
          <p:cNvPr id="117" name="Группа 116">
            <a:extLst>
              <a:ext uri="{FF2B5EF4-FFF2-40B4-BE49-F238E27FC236}">
                <a16:creationId xmlns="" xmlns:a16="http://schemas.microsoft.com/office/drawing/2014/main" id="{AA7369B2-4637-FC8D-937B-3C63EE7E78C0}"/>
              </a:ext>
            </a:extLst>
          </p:cNvPr>
          <p:cNvGrpSpPr/>
          <p:nvPr/>
        </p:nvGrpSpPr>
        <p:grpSpPr>
          <a:xfrm>
            <a:off x="7820261" y="880841"/>
            <a:ext cx="4206713" cy="1077218"/>
            <a:chOff x="8070446" y="880841"/>
            <a:chExt cx="4206713" cy="1077218"/>
          </a:xfrm>
        </p:grpSpPr>
        <p:pic>
          <p:nvPicPr>
            <p:cNvPr id="93" name="Рисунок 92">
              <a:extLst>
                <a:ext uri="{FF2B5EF4-FFF2-40B4-BE49-F238E27FC236}">
                  <a16:creationId xmlns="" xmlns:a16="http://schemas.microsoft.com/office/drawing/2014/main" id="{5D58C6C7-7E89-22CA-3844-C95E97F3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446" y="880841"/>
              <a:ext cx="757275" cy="757275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AE15BCC0-8364-1AC7-ADCC-B24BB602AF3D}"/>
                </a:ext>
              </a:extLst>
            </p:cNvPr>
            <p:cNvSpPr txBox="1"/>
            <p:nvPr/>
          </p:nvSpPr>
          <p:spPr>
            <a:xfrm>
              <a:off x="8997073" y="880841"/>
              <a:ext cx="328008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ГОСУДАРСТВЕННЫЙ ОБЩЕОБЯЗАТЕЛЬНЫЙ СТАНДАРТ</a:t>
              </a:r>
              <a:r>
                <a:rPr lang="en-US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 </a:t>
              </a:r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начального ОБРАЗОВАНИЯ</a:t>
              </a: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="" xmlns:a16="http://schemas.microsoft.com/office/drawing/2014/main" id="{C2B3E806-DB76-B5AA-D544-7B319519F232}"/>
              </a:ext>
            </a:extLst>
          </p:cNvPr>
          <p:cNvGrpSpPr/>
          <p:nvPr/>
        </p:nvGrpSpPr>
        <p:grpSpPr>
          <a:xfrm>
            <a:off x="600759" y="1132114"/>
            <a:ext cx="858857" cy="858857"/>
            <a:chOff x="600759" y="1132114"/>
            <a:chExt cx="1155470" cy="1155470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="" xmlns:a16="http://schemas.microsoft.com/office/drawing/2014/main" id="{F5105D8D-C331-04A1-8A17-13DC84D2E606}"/>
                </a:ext>
              </a:extLst>
            </p:cNvPr>
            <p:cNvSpPr/>
            <p:nvPr/>
          </p:nvSpPr>
          <p:spPr>
            <a:xfrm>
              <a:off x="600759" y="1132114"/>
              <a:ext cx="1155470" cy="11554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98" name="Рисунок 97">
              <a:extLst>
                <a:ext uri="{FF2B5EF4-FFF2-40B4-BE49-F238E27FC236}">
                  <a16:creationId xmlns="" xmlns:a16="http://schemas.microsoft.com/office/drawing/2014/main" id="{06F749F6-84AF-C056-696F-EC27A79A3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4088" y="1351381"/>
              <a:ext cx="668812" cy="668812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="" xmlns:a16="http://schemas.microsoft.com/office/drawing/2014/main" id="{AE05D7AF-B28F-5F6B-F813-833A14683396}"/>
              </a:ext>
            </a:extLst>
          </p:cNvPr>
          <p:cNvGrpSpPr/>
          <p:nvPr/>
        </p:nvGrpSpPr>
        <p:grpSpPr>
          <a:xfrm>
            <a:off x="600759" y="2851265"/>
            <a:ext cx="858857" cy="858857"/>
            <a:chOff x="600759" y="2851265"/>
            <a:chExt cx="1155470" cy="1155470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="" xmlns:a16="http://schemas.microsoft.com/office/drawing/2014/main" id="{F7111478-19A2-A432-B0FC-1833A0A94FB6}"/>
                </a:ext>
              </a:extLst>
            </p:cNvPr>
            <p:cNvSpPr/>
            <p:nvPr/>
          </p:nvSpPr>
          <p:spPr>
            <a:xfrm>
              <a:off x="600759" y="2851265"/>
              <a:ext cx="1155470" cy="11554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100" name="Рисунок 99">
              <a:extLst>
                <a:ext uri="{FF2B5EF4-FFF2-40B4-BE49-F238E27FC236}">
                  <a16:creationId xmlns="" xmlns:a16="http://schemas.microsoft.com/office/drawing/2014/main" id="{E1813D79-67E1-7C57-FD44-C2376ED2C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1613" y="3047999"/>
              <a:ext cx="737975" cy="73797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="" xmlns:a16="http://schemas.microsoft.com/office/drawing/2014/main" id="{C05A3A39-2A48-B897-8299-C1362B735733}"/>
              </a:ext>
            </a:extLst>
          </p:cNvPr>
          <p:cNvGrpSpPr/>
          <p:nvPr/>
        </p:nvGrpSpPr>
        <p:grpSpPr>
          <a:xfrm>
            <a:off x="600759" y="4666297"/>
            <a:ext cx="858857" cy="858857"/>
            <a:chOff x="600759" y="4666297"/>
            <a:chExt cx="1155470" cy="1155470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="" xmlns:a16="http://schemas.microsoft.com/office/drawing/2014/main" id="{B36D8C37-B92B-4EA2-DE4D-850547FDB41A}"/>
                </a:ext>
              </a:extLst>
            </p:cNvPr>
            <p:cNvSpPr/>
            <p:nvPr/>
          </p:nvSpPr>
          <p:spPr>
            <a:xfrm>
              <a:off x="600759" y="4666297"/>
              <a:ext cx="1155470" cy="11554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="" xmlns:a16="http://schemas.microsoft.com/office/drawing/2014/main" id="{36FCF878-EE72-D675-D320-F535EE3B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28291" y="4803954"/>
              <a:ext cx="882764" cy="882764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="" xmlns:a16="http://schemas.microsoft.com/office/drawing/2014/main" id="{78AF16B5-5F68-98C6-7D98-30BA9DAC4B7A}"/>
              </a:ext>
            </a:extLst>
          </p:cNvPr>
          <p:cNvGrpSpPr/>
          <p:nvPr/>
        </p:nvGrpSpPr>
        <p:grpSpPr>
          <a:xfrm>
            <a:off x="3661048" y="1132114"/>
            <a:ext cx="858857" cy="858857"/>
            <a:chOff x="3926157" y="1132114"/>
            <a:chExt cx="1155470" cy="1155470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EE8BFB5C-496A-B43C-9DF7-F942ADFAE852}"/>
                </a:ext>
              </a:extLst>
            </p:cNvPr>
            <p:cNvSpPr/>
            <p:nvPr/>
          </p:nvSpPr>
          <p:spPr>
            <a:xfrm>
              <a:off x="3926157" y="1132114"/>
              <a:ext cx="1155470" cy="11554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="" xmlns:a16="http://schemas.microsoft.com/office/drawing/2014/main" id="{AC637C67-F0EE-1C2B-B8D6-3D8DF97BD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135689" y="1307149"/>
              <a:ext cx="757275" cy="757275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="" xmlns:a16="http://schemas.microsoft.com/office/drawing/2014/main" id="{8F87ADB5-0EED-8401-1EEE-762C27039B1A}"/>
              </a:ext>
            </a:extLst>
          </p:cNvPr>
          <p:cNvGrpSpPr/>
          <p:nvPr/>
        </p:nvGrpSpPr>
        <p:grpSpPr>
          <a:xfrm>
            <a:off x="3661048" y="2851265"/>
            <a:ext cx="858857" cy="858857"/>
            <a:chOff x="3926157" y="2851265"/>
            <a:chExt cx="1155470" cy="1155470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="" xmlns:a16="http://schemas.microsoft.com/office/drawing/2014/main" id="{82D6FD22-3904-AAA5-E42E-4C61E058138E}"/>
                </a:ext>
              </a:extLst>
            </p:cNvPr>
            <p:cNvSpPr/>
            <p:nvPr/>
          </p:nvSpPr>
          <p:spPr>
            <a:xfrm>
              <a:off x="3926157" y="2851265"/>
              <a:ext cx="1155470" cy="11554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106" name="Рисунок 105">
              <a:extLst>
                <a:ext uri="{FF2B5EF4-FFF2-40B4-BE49-F238E27FC236}">
                  <a16:creationId xmlns="" xmlns:a16="http://schemas.microsoft.com/office/drawing/2014/main" id="{282AAC2A-624E-F7F9-F08F-79FC3C2E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22076" y="2996362"/>
              <a:ext cx="832033" cy="83203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="" xmlns:a16="http://schemas.microsoft.com/office/drawing/2014/main" id="{05E8D6AE-AF8B-832C-98AE-1E5AC773C54A}"/>
              </a:ext>
            </a:extLst>
          </p:cNvPr>
          <p:cNvGrpSpPr/>
          <p:nvPr/>
        </p:nvGrpSpPr>
        <p:grpSpPr>
          <a:xfrm>
            <a:off x="3661048" y="4666297"/>
            <a:ext cx="858857" cy="858857"/>
            <a:chOff x="3926157" y="4666297"/>
            <a:chExt cx="1155470" cy="1155470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="" xmlns:a16="http://schemas.microsoft.com/office/drawing/2014/main" id="{BB55B76F-BA77-2BFA-567D-32652483B619}"/>
                </a:ext>
              </a:extLst>
            </p:cNvPr>
            <p:cNvSpPr/>
            <p:nvPr/>
          </p:nvSpPr>
          <p:spPr>
            <a:xfrm>
              <a:off x="3926157" y="4666297"/>
              <a:ext cx="1155470" cy="11554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="" xmlns:a16="http://schemas.microsoft.com/office/drawing/2014/main" id="{18045B26-D620-6EDF-D5BB-0457F4C9A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42138" y="4846394"/>
              <a:ext cx="723507" cy="723507"/>
            </a:xfrm>
            <a:prstGeom prst="rect">
              <a:avLst/>
            </a:prstGeom>
          </p:spPr>
        </p:pic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FB2D85FB-D706-A223-F276-4D755295BF3E}"/>
              </a:ext>
            </a:extLst>
          </p:cNvPr>
          <p:cNvSpPr txBox="1"/>
          <p:nvPr/>
        </p:nvSpPr>
        <p:spPr>
          <a:xfrm>
            <a:off x="8055048" y="1965655"/>
            <a:ext cx="3815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ГЛАВА 2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. 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Требования </a:t>
            </a:r>
            <a:b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</a:b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к содержанию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25211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67065037-6C55-151F-4263-0312BB0C5A06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C239F5BC-7625-CE4C-FE5E-F0841B84F419}"/>
              </a:ext>
            </a:extLst>
          </p:cNvPr>
          <p:cNvSpPr/>
          <p:nvPr/>
        </p:nvSpPr>
        <p:spPr>
          <a:xfrm>
            <a:off x="1007652" y="110337"/>
            <a:ext cx="9343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БАЗОВЫЕ ЦЕННОСТИ В ОСНОВНОМ СРЕДНЕМ ОБРАЗОВАНИИ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60578B72-0057-4328-8447-697A7CD5B250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34AEC9E8-3737-F9DA-0B2B-721FED6DD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57E0724D-C981-D797-8A61-038245DDE483}"/>
              </a:ext>
            </a:extLst>
          </p:cNvPr>
          <p:cNvGrpSpPr/>
          <p:nvPr/>
        </p:nvGrpSpPr>
        <p:grpSpPr>
          <a:xfrm>
            <a:off x="1639895" y="1132114"/>
            <a:ext cx="2021151" cy="1479019"/>
            <a:chOff x="1873249" y="1132114"/>
            <a:chExt cx="2021151" cy="1479019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14AC5D3D-E119-8CBB-B57A-ED2589CEDD46}"/>
                </a:ext>
              </a:extLst>
            </p:cNvPr>
            <p:cNvSpPr txBox="1"/>
            <p:nvPr/>
          </p:nvSpPr>
          <p:spPr>
            <a:xfrm>
              <a:off x="1873250" y="1132114"/>
              <a:ext cx="190337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Осознание культурной и гражданской идентичности</a:t>
              </a:r>
              <a:endParaRPr lang="kk-KZ" sz="1400" b="1" dirty="0">
                <a:solidFill>
                  <a:schemeClr val="accen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380A0419-76D9-DAA4-B6F2-3BAB4F006816}"/>
                </a:ext>
              </a:extLst>
            </p:cNvPr>
            <p:cNvSpPr txBox="1"/>
            <p:nvPr/>
          </p:nvSpPr>
          <p:spPr>
            <a:xfrm>
              <a:off x="1873249" y="2034052"/>
              <a:ext cx="2021151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latin typeface="Aptos" panose="020B0004020202020204" pitchFamily="34" charset="0"/>
                </a:rPr>
                <a:t>Учащиеся должны </a:t>
              </a:r>
              <a:r>
                <a:rPr lang="en-US" sz="1050" dirty="0">
                  <a:latin typeface="Aptos" panose="020B0004020202020204" pitchFamily="34" charset="0"/>
                </a:rPr>
                <a:t/>
              </a:r>
              <a:br>
                <a:rPr lang="en-US" sz="1050" dirty="0">
                  <a:latin typeface="Aptos" panose="020B0004020202020204" pitchFamily="34" charset="0"/>
                </a:rPr>
              </a:br>
              <a:r>
                <a:rPr lang="ru-RU" sz="1050" dirty="0">
                  <a:latin typeface="Aptos" panose="020B0004020202020204" pitchFamily="34" charset="0"/>
                </a:rPr>
                <a:t>осознавать свою культурную и гражданскую идентичность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42BF4672-A68F-B138-60B7-154CC39EFE50}"/>
              </a:ext>
            </a:extLst>
          </p:cNvPr>
          <p:cNvGrpSpPr/>
          <p:nvPr/>
        </p:nvGrpSpPr>
        <p:grpSpPr>
          <a:xfrm>
            <a:off x="1639896" y="2853507"/>
            <a:ext cx="1840443" cy="1476101"/>
            <a:chOff x="1873250" y="1132114"/>
            <a:chExt cx="1840443" cy="1476101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798B419-FC35-2E3F-8563-EDE43753BE5C}"/>
                </a:ext>
              </a:extLst>
            </p:cNvPr>
            <p:cNvSpPr txBox="1"/>
            <p:nvPr/>
          </p:nvSpPr>
          <p:spPr>
            <a:xfrm>
              <a:off x="1873250" y="1132114"/>
              <a:ext cx="184044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Навыки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сотрудничества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en-US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/>
              </a:r>
              <a:br>
                <a:rPr lang="en-US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</a:b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и </a:t>
              </a:r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взаимодействия</a:t>
              </a:r>
              <a:endParaRPr lang="kk-KZ" sz="1400" b="1" dirty="0">
                <a:solidFill>
                  <a:schemeClr val="accen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DE7ADD83-8E20-0808-3E6F-BB92DD1AF97F}"/>
                </a:ext>
              </a:extLst>
            </p:cNvPr>
            <p:cNvSpPr txBox="1"/>
            <p:nvPr/>
          </p:nvSpPr>
          <p:spPr>
            <a:xfrm>
              <a:off x="1873250" y="1869551"/>
              <a:ext cx="1778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latin typeface="Aptos" panose="020B0004020202020204" pitchFamily="34" charset="0"/>
                </a:rPr>
                <a:t>Учащиеся развивают навыки работы в команде, учатся уважать мнения и культуру других людей 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D8FA17EB-7254-6DB9-EF91-CB8E51E9DD24}"/>
              </a:ext>
            </a:extLst>
          </p:cNvPr>
          <p:cNvGrpSpPr/>
          <p:nvPr/>
        </p:nvGrpSpPr>
        <p:grpSpPr>
          <a:xfrm>
            <a:off x="1639896" y="4655188"/>
            <a:ext cx="1778000" cy="1315745"/>
            <a:chOff x="1873250" y="1132114"/>
            <a:chExt cx="1778000" cy="1315745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96E00333-C9AB-BA4C-AAFB-74C4EFCDEC60}"/>
                </a:ext>
              </a:extLst>
            </p:cNvPr>
            <p:cNvSpPr txBox="1"/>
            <p:nvPr/>
          </p:nvSpPr>
          <p:spPr>
            <a:xfrm>
              <a:off x="1873250" y="1132114"/>
              <a:ext cx="17253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Участие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en-US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/>
              </a:r>
              <a:br>
                <a:rPr lang="en-US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</a:b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в </a:t>
              </a:r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социальных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проектах</a:t>
              </a:r>
              <a:endParaRPr lang="kk-KZ" sz="1400" b="1" dirty="0">
                <a:solidFill>
                  <a:schemeClr val="accen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291A9D82-DF5A-E066-EC2E-FF1EAADF1964}"/>
                </a:ext>
              </a:extLst>
            </p:cNvPr>
            <p:cNvSpPr txBox="1"/>
            <p:nvPr/>
          </p:nvSpPr>
          <p:spPr>
            <a:xfrm>
              <a:off x="1873250" y="1870778"/>
              <a:ext cx="1778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latin typeface="Aptos" panose="020B0004020202020204" pitchFamily="34" charset="0"/>
                </a:rPr>
                <a:t>Учащиеся активно участвуют в социальных инициативах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186E44F8-738D-E7E5-FA99-81CAF834364B}"/>
              </a:ext>
            </a:extLst>
          </p:cNvPr>
          <p:cNvGrpSpPr/>
          <p:nvPr/>
        </p:nvGrpSpPr>
        <p:grpSpPr>
          <a:xfrm>
            <a:off x="4659012" y="1132114"/>
            <a:ext cx="2407255" cy="1296405"/>
            <a:chOff x="1873249" y="1132114"/>
            <a:chExt cx="2407255" cy="1296405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6B20539F-528C-F4F0-8B1E-9C1FA9ABFABD}"/>
                </a:ext>
              </a:extLst>
            </p:cNvPr>
            <p:cNvSpPr txBox="1"/>
            <p:nvPr/>
          </p:nvSpPr>
          <p:spPr>
            <a:xfrm>
              <a:off x="1873250" y="1132114"/>
              <a:ext cx="240725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Соблюдение правовых норм и общественного порядка</a:t>
              </a:r>
              <a:endParaRPr lang="kk-KZ" sz="1400" b="1" dirty="0">
                <a:solidFill>
                  <a:schemeClr val="accen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F8B9A1A8-342B-1957-D021-EEAC8831C94E}"/>
                </a:ext>
              </a:extLst>
            </p:cNvPr>
            <p:cNvSpPr txBox="1"/>
            <p:nvPr/>
          </p:nvSpPr>
          <p:spPr>
            <a:xfrm>
              <a:off x="1873249" y="1851438"/>
              <a:ext cx="1903375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latin typeface="Aptos" panose="020B0004020202020204" pitchFamily="34" charset="0"/>
                </a:rPr>
                <a:t>Учащиеся должны быть осведомлены о своих правах и обязанностях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="" xmlns:a16="http://schemas.microsoft.com/office/drawing/2014/main" id="{6FBF19BA-F387-9B3D-0718-034C3632356D}"/>
              </a:ext>
            </a:extLst>
          </p:cNvPr>
          <p:cNvGrpSpPr/>
          <p:nvPr/>
        </p:nvGrpSpPr>
        <p:grpSpPr>
          <a:xfrm>
            <a:off x="4659013" y="2853507"/>
            <a:ext cx="2291080" cy="1113025"/>
            <a:chOff x="1873250" y="1132114"/>
            <a:chExt cx="2291080" cy="1113025"/>
          </a:xfrm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967B67F4-A622-9CB2-6971-B0400F7D1C24}"/>
                </a:ext>
              </a:extLst>
            </p:cNvPr>
            <p:cNvSpPr txBox="1"/>
            <p:nvPr/>
          </p:nvSpPr>
          <p:spPr>
            <a:xfrm>
              <a:off x="1873250" y="1132114"/>
              <a:ext cx="17253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Настойчивость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en-US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/>
              </a:r>
              <a:br>
                <a:rPr lang="en-US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</a:b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и дисциплина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9B7BADE0-2707-C93F-5898-ECBE03E1ED1E}"/>
                </a:ext>
              </a:extLst>
            </p:cNvPr>
            <p:cNvSpPr txBox="1"/>
            <p:nvPr/>
          </p:nvSpPr>
          <p:spPr>
            <a:xfrm>
              <a:off x="1873250" y="1668058"/>
              <a:ext cx="229108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latin typeface="Aptos" panose="020B0004020202020204" pitchFamily="34" charset="0"/>
                </a:rPr>
                <a:t>Стремиться к осознанному выбору профессии и сосредоточиться на достижении своих целей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3630998B-D867-5ACE-4D92-2ED235EDC246}"/>
              </a:ext>
            </a:extLst>
          </p:cNvPr>
          <p:cNvGrpSpPr/>
          <p:nvPr/>
        </p:nvGrpSpPr>
        <p:grpSpPr>
          <a:xfrm>
            <a:off x="4659013" y="4655188"/>
            <a:ext cx="2237740" cy="1638910"/>
            <a:chOff x="1873250" y="1132114"/>
            <a:chExt cx="2237740" cy="1638910"/>
          </a:xfrm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DA8DEF16-7607-63E8-15AE-22E2828C2D71}"/>
                </a:ext>
              </a:extLst>
            </p:cNvPr>
            <p:cNvSpPr txBox="1"/>
            <p:nvPr/>
          </p:nvSpPr>
          <p:spPr>
            <a:xfrm>
              <a:off x="1873250" y="1132114"/>
              <a:ext cx="22377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Нестандартные решения и творческая активность</a:t>
              </a:r>
              <a:endParaRPr lang="kk-KZ" sz="1400" b="1" dirty="0">
                <a:solidFill>
                  <a:schemeClr val="accen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4336F3E0-D109-451E-03D8-000DEBE86235}"/>
                </a:ext>
              </a:extLst>
            </p:cNvPr>
            <p:cNvSpPr txBox="1"/>
            <p:nvPr/>
          </p:nvSpPr>
          <p:spPr>
            <a:xfrm>
              <a:off x="1873250" y="1870778"/>
              <a:ext cx="2203034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latin typeface="Aptos" panose="020B0004020202020204" pitchFamily="34" charset="0"/>
                </a:rPr>
                <a:t>Учащиеся должны развивать критическое мышление и способность находить инновационные решения проблем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10F362FD-0631-1776-DFDD-6DF3FC2FA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84019" y="1132114"/>
            <a:ext cx="546045" cy="5000402"/>
          </a:xfrm>
          <a:prstGeom prst="rect">
            <a:avLst/>
          </a:prstGeom>
        </p:spPr>
      </p:pic>
      <p:sp>
        <p:nvSpPr>
          <p:cNvPr id="85" name="Прямоугольник: скругленные углы 84">
            <a:extLst>
              <a:ext uri="{FF2B5EF4-FFF2-40B4-BE49-F238E27FC236}">
                <a16:creationId xmlns="" xmlns:a16="http://schemas.microsoft.com/office/drawing/2014/main" id="{B6BAAF75-7665-B7F8-3C9B-BC978E72DC75}"/>
              </a:ext>
            </a:extLst>
          </p:cNvPr>
          <p:cNvSpPr/>
          <p:nvPr/>
        </p:nvSpPr>
        <p:spPr>
          <a:xfrm>
            <a:off x="600759" y="1132114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="" xmlns:a16="http://schemas.microsoft.com/office/drawing/2014/main" id="{726AA19D-05DC-830E-ACD3-40D4324B1513}"/>
              </a:ext>
            </a:extLst>
          </p:cNvPr>
          <p:cNvSpPr/>
          <p:nvPr/>
        </p:nvSpPr>
        <p:spPr>
          <a:xfrm>
            <a:off x="600759" y="2851265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="" xmlns:a16="http://schemas.microsoft.com/office/drawing/2014/main" id="{1615DB92-11E2-03ED-381C-9E8DBDB9A809}"/>
              </a:ext>
            </a:extLst>
          </p:cNvPr>
          <p:cNvSpPr/>
          <p:nvPr/>
        </p:nvSpPr>
        <p:spPr>
          <a:xfrm>
            <a:off x="600759" y="4666297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="" xmlns:a16="http://schemas.microsoft.com/office/drawing/2014/main" id="{233BFFC5-449D-6499-4F98-358638C0E060}"/>
              </a:ext>
            </a:extLst>
          </p:cNvPr>
          <p:cNvSpPr/>
          <p:nvPr/>
        </p:nvSpPr>
        <p:spPr>
          <a:xfrm>
            <a:off x="3661048" y="1132114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97" name="Прямоугольник: скругленные углы 96">
            <a:extLst>
              <a:ext uri="{FF2B5EF4-FFF2-40B4-BE49-F238E27FC236}">
                <a16:creationId xmlns="" xmlns:a16="http://schemas.microsoft.com/office/drawing/2014/main" id="{F05FED26-CC35-70F9-6661-9696D2C74C3F}"/>
              </a:ext>
            </a:extLst>
          </p:cNvPr>
          <p:cNvSpPr/>
          <p:nvPr/>
        </p:nvSpPr>
        <p:spPr>
          <a:xfrm>
            <a:off x="3661048" y="2851265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00" name="Прямоугольник: скругленные углы 99">
            <a:extLst>
              <a:ext uri="{FF2B5EF4-FFF2-40B4-BE49-F238E27FC236}">
                <a16:creationId xmlns="" xmlns:a16="http://schemas.microsoft.com/office/drawing/2014/main" id="{CF619528-3DE0-3DE7-0B10-462867B875DB}"/>
              </a:ext>
            </a:extLst>
          </p:cNvPr>
          <p:cNvSpPr/>
          <p:nvPr/>
        </p:nvSpPr>
        <p:spPr>
          <a:xfrm>
            <a:off x="3661048" y="4666297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DB0E6BC1-D7C9-AC47-8E1A-61B8368C2FE1}"/>
              </a:ext>
            </a:extLst>
          </p:cNvPr>
          <p:cNvSpPr/>
          <p:nvPr/>
        </p:nvSpPr>
        <p:spPr>
          <a:xfrm>
            <a:off x="7427742" y="684909"/>
            <a:ext cx="4764258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DBB51D33-4ADF-BBC0-6786-EC140D380B8D}"/>
              </a:ext>
            </a:extLst>
          </p:cNvPr>
          <p:cNvSpPr txBox="1"/>
          <p:nvPr/>
        </p:nvSpPr>
        <p:spPr>
          <a:xfrm>
            <a:off x="7950429" y="2496471"/>
            <a:ext cx="39278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93992"/>
                </a:solidFill>
                <a:latin typeface="Aptos" panose="020B0004020202020204" pitchFamily="34" charset="0"/>
              </a:rPr>
              <a:t>п. 7. </a:t>
            </a:r>
            <a:r>
              <a:rPr lang="ru-RU" sz="1400" dirty="0">
                <a:latin typeface="Aptos" panose="020B0004020202020204" pitchFamily="34" charset="0"/>
              </a:rPr>
              <a:t>Содержание образования ориентируется на следующие базовые ценности:</a:t>
            </a:r>
          </a:p>
          <a:p>
            <a:endParaRPr lang="ru-RU" sz="1400" dirty="0">
              <a:latin typeface="Aptos" panose="020B0004020202020204" pitchFamily="34" charset="0"/>
            </a:endParaRPr>
          </a:p>
          <a:p>
            <a:r>
              <a:rPr lang="ru-RU" sz="1400" dirty="0">
                <a:latin typeface="Aptos" panose="020B0004020202020204" pitchFamily="34" charset="0"/>
              </a:rPr>
              <a:t> 1) независимость и патриотизм;</a:t>
            </a:r>
          </a:p>
          <a:p>
            <a:r>
              <a:rPr lang="ru-RU" sz="1400" dirty="0">
                <a:latin typeface="Aptos" panose="020B0004020202020204" pitchFamily="34" charset="0"/>
              </a:rPr>
              <a:t> 2) единство и солидарность;</a:t>
            </a:r>
          </a:p>
          <a:p>
            <a:r>
              <a:rPr lang="ru-RU" sz="1400" dirty="0">
                <a:latin typeface="Aptos" panose="020B0004020202020204" pitchFamily="34" charset="0"/>
              </a:rPr>
              <a:t> 3) справедливость и ответственность;</a:t>
            </a:r>
          </a:p>
          <a:p>
            <a:r>
              <a:rPr lang="ru-RU" sz="1400" dirty="0">
                <a:latin typeface="Aptos" panose="020B0004020202020204" pitchFamily="34" charset="0"/>
              </a:rPr>
              <a:t> 4) закон и порядок;</a:t>
            </a:r>
          </a:p>
          <a:p>
            <a:r>
              <a:rPr lang="ru-RU" sz="1400" dirty="0">
                <a:latin typeface="Aptos" panose="020B0004020202020204" pitchFamily="34" charset="0"/>
              </a:rPr>
              <a:t> 5) трудолюбие и профессионализм;</a:t>
            </a:r>
          </a:p>
          <a:p>
            <a:r>
              <a:rPr lang="ru-RU" sz="1400" dirty="0">
                <a:latin typeface="Aptos" panose="020B0004020202020204" pitchFamily="34" charset="0"/>
              </a:rPr>
              <a:t> 6) созидание и новаторство.</a:t>
            </a:r>
          </a:p>
          <a:p>
            <a:endParaRPr lang="ru-RU" sz="1400" dirty="0">
              <a:latin typeface="Aptos" panose="020B0004020202020204" pitchFamily="34" charset="0"/>
            </a:endParaRPr>
          </a:p>
          <a:p>
            <a:r>
              <a:rPr lang="ru-RU" sz="1400" b="1" dirty="0">
                <a:solidFill>
                  <a:srgbClr val="293992"/>
                </a:solidFill>
                <a:latin typeface="Aptos" panose="020B0004020202020204" pitchFamily="34" charset="0"/>
              </a:rPr>
              <a:t>п. 8. </a:t>
            </a:r>
            <a:r>
              <a:rPr lang="ru-RU" sz="1400" dirty="0">
                <a:latin typeface="Aptos" panose="020B0004020202020204" pitchFamily="34" charset="0"/>
              </a:rPr>
              <a:t>Содержание образования ориентируется на формирование у обучающегося личностных, коммуникативных, социальных и гражданских, моральных и этических, трудовых и профессиональных, исследовательских ключевых компетенций по завершению основного среднего образования.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C1D238D8-04FD-1158-EA4D-3111C06F0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6144" y="2547985"/>
            <a:ext cx="303280" cy="30328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75AFC1F9-16D4-F2EE-4E66-54ECE6D0E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6144" y="4653710"/>
            <a:ext cx="303280" cy="303280"/>
          </a:xfrm>
          <a:prstGeom prst="rect">
            <a:avLst/>
          </a:prstGeom>
        </p:spPr>
      </p:pic>
      <p:grpSp>
        <p:nvGrpSpPr>
          <p:cNvPr id="106" name="Группа 105">
            <a:extLst>
              <a:ext uri="{FF2B5EF4-FFF2-40B4-BE49-F238E27FC236}">
                <a16:creationId xmlns="" xmlns:a16="http://schemas.microsoft.com/office/drawing/2014/main" id="{5EC71F11-E3A0-BAB0-249B-1CA1A867D3E7}"/>
              </a:ext>
            </a:extLst>
          </p:cNvPr>
          <p:cNvGrpSpPr/>
          <p:nvPr/>
        </p:nvGrpSpPr>
        <p:grpSpPr>
          <a:xfrm>
            <a:off x="7811014" y="880841"/>
            <a:ext cx="4206713" cy="1077218"/>
            <a:chOff x="8070446" y="880841"/>
            <a:chExt cx="4206713" cy="1077218"/>
          </a:xfrm>
        </p:grpSpPr>
        <p:pic>
          <p:nvPicPr>
            <p:cNvPr id="107" name="Рисунок 106">
              <a:extLst>
                <a:ext uri="{FF2B5EF4-FFF2-40B4-BE49-F238E27FC236}">
                  <a16:creationId xmlns="" xmlns:a16="http://schemas.microsoft.com/office/drawing/2014/main" id="{2E49C1BC-195B-6544-64F7-765996CAC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446" y="880841"/>
              <a:ext cx="757275" cy="757275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A5B73402-14E6-E18A-C135-DB6214C92FD2}"/>
                </a:ext>
              </a:extLst>
            </p:cNvPr>
            <p:cNvSpPr txBox="1"/>
            <p:nvPr/>
          </p:nvSpPr>
          <p:spPr>
            <a:xfrm>
              <a:off x="8997073" y="880841"/>
              <a:ext cx="328008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ГОСУДАРСТВЕННЫЙ ОБЩЕОБЯЗАТЕЛЬНЫЙ СТАНДАРТ </a:t>
              </a:r>
              <a:r>
                <a:rPr lang="ru-RU" sz="1600" b="1" dirty="0" err="1">
                  <a:solidFill>
                    <a:srgbClr val="272165"/>
                  </a:solidFill>
                  <a:latin typeface="Aptos" panose="020B0004020202020204" pitchFamily="34" charset="0"/>
                </a:rPr>
                <a:t>основого</a:t>
              </a:r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 среднего ОБРАЗОВАНИЯ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40BF3358-8E1A-85AB-B62C-653E976294CC}"/>
              </a:ext>
            </a:extLst>
          </p:cNvPr>
          <p:cNvSpPr txBox="1"/>
          <p:nvPr/>
        </p:nvSpPr>
        <p:spPr>
          <a:xfrm>
            <a:off x="7950429" y="1965655"/>
            <a:ext cx="3815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ГЛАВА 2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. 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Требования </a:t>
            </a:r>
            <a:b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</a:b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к содержанию образования</a:t>
            </a:r>
          </a:p>
        </p:txBody>
      </p:sp>
      <p:grpSp>
        <p:nvGrpSpPr>
          <p:cNvPr id="120" name="Группа 119">
            <a:extLst>
              <a:ext uri="{FF2B5EF4-FFF2-40B4-BE49-F238E27FC236}">
                <a16:creationId xmlns="" xmlns:a16="http://schemas.microsoft.com/office/drawing/2014/main" id="{F3D89B15-7643-DDCB-E41F-8FFF924B932D}"/>
              </a:ext>
            </a:extLst>
          </p:cNvPr>
          <p:cNvGrpSpPr/>
          <p:nvPr/>
        </p:nvGrpSpPr>
        <p:grpSpPr>
          <a:xfrm>
            <a:off x="768887" y="1285220"/>
            <a:ext cx="572434" cy="572434"/>
            <a:chOff x="768887" y="1285220"/>
            <a:chExt cx="572434" cy="572434"/>
          </a:xfrm>
          <a:solidFill>
            <a:schemeClr val="bg1">
              <a:lumMod val="95000"/>
            </a:schemeClr>
          </a:solidFill>
        </p:grpSpPr>
        <p:sp>
          <p:nvSpPr>
            <p:cNvPr id="113" name="Полилиния: фигура 112">
              <a:extLst>
                <a:ext uri="{FF2B5EF4-FFF2-40B4-BE49-F238E27FC236}">
                  <a16:creationId xmlns="" xmlns:a16="http://schemas.microsoft.com/office/drawing/2014/main" id="{3E5F121E-3A28-4211-5AAA-022A6606930D}"/>
                </a:ext>
              </a:extLst>
            </p:cNvPr>
            <p:cNvSpPr/>
            <p:nvPr/>
          </p:nvSpPr>
          <p:spPr>
            <a:xfrm>
              <a:off x="840441" y="1619140"/>
              <a:ext cx="166960" cy="23851"/>
            </a:xfrm>
            <a:custGeom>
              <a:avLst/>
              <a:gdLst>
                <a:gd name="connsiteX0" fmla="*/ 155034 w 166960"/>
                <a:gd name="connsiteY0" fmla="*/ 23851 h 23851"/>
                <a:gd name="connsiteX1" fmla="*/ 11926 w 166960"/>
                <a:gd name="connsiteY1" fmla="*/ 23851 h 23851"/>
                <a:gd name="connsiteX2" fmla="*/ 0 w 166960"/>
                <a:gd name="connsiteY2" fmla="*/ 11926 h 23851"/>
                <a:gd name="connsiteX3" fmla="*/ 11926 w 166960"/>
                <a:gd name="connsiteY3" fmla="*/ 0 h 23851"/>
                <a:gd name="connsiteX4" fmla="*/ 155034 w 166960"/>
                <a:gd name="connsiteY4" fmla="*/ 0 h 23851"/>
                <a:gd name="connsiteX5" fmla="*/ 166960 w 166960"/>
                <a:gd name="connsiteY5" fmla="*/ 11926 h 23851"/>
                <a:gd name="connsiteX6" fmla="*/ 155034 w 166960"/>
                <a:gd name="connsiteY6" fmla="*/ 23851 h 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960" h="23851">
                  <a:moveTo>
                    <a:pt x="155034" y="23851"/>
                  </a:moveTo>
                  <a:lnTo>
                    <a:pt x="11926" y="23851"/>
                  </a:lnTo>
                  <a:cubicBezTo>
                    <a:pt x="5343" y="23851"/>
                    <a:pt x="0" y="18509"/>
                    <a:pt x="0" y="11926"/>
                  </a:cubicBezTo>
                  <a:cubicBezTo>
                    <a:pt x="0" y="5343"/>
                    <a:pt x="5343" y="0"/>
                    <a:pt x="11926" y="0"/>
                  </a:cubicBezTo>
                  <a:lnTo>
                    <a:pt x="155034" y="0"/>
                  </a:lnTo>
                  <a:cubicBezTo>
                    <a:pt x="161617" y="0"/>
                    <a:pt x="166960" y="5343"/>
                    <a:pt x="166960" y="11926"/>
                  </a:cubicBezTo>
                  <a:cubicBezTo>
                    <a:pt x="166960" y="18509"/>
                    <a:pt x="161617" y="23851"/>
                    <a:pt x="155034" y="23851"/>
                  </a:cubicBezTo>
                  <a:close/>
                </a:path>
              </a:pathLst>
            </a:custGeom>
            <a:grpFill/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k-KZ"/>
            </a:p>
          </p:txBody>
        </p:sp>
        <p:sp>
          <p:nvSpPr>
            <p:cNvPr id="114" name="Полилиния: фигура 113">
              <a:extLst>
                <a:ext uri="{FF2B5EF4-FFF2-40B4-BE49-F238E27FC236}">
                  <a16:creationId xmlns="" xmlns:a16="http://schemas.microsoft.com/office/drawing/2014/main" id="{CF1F2D06-DB11-4BAE-6C45-C6604023F9DD}"/>
                </a:ext>
              </a:extLst>
            </p:cNvPr>
            <p:cNvSpPr/>
            <p:nvPr/>
          </p:nvSpPr>
          <p:spPr>
            <a:xfrm>
              <a:off x="840441" y="1690694"/>
              <a:ext cx="143108" cy="23851"/>
            </a:xfrm>
            <a:custGeom>
              <a:avLst/>
              <a:gdLst>
                <a:gd name="connsiteX0" fmla="*/ 131183 w 143108"/>
                <a:gd name="connsiteY0" fmla="*/ 23851 h 23851"/>
                <a:gd name="connsiteX1" fmla="*/ 11926 w 143108"/>
                <a:gd name="connsiteY1" fmla="*/ 23851 h 23851"/>
                <a:gd name="connsiteX2" fmla="*/ 0 w 143108"/>
                <a:gd name="connsiteY2" fmla="*/ 11926 h 23851"/>
                <a:gd name="connsiteX3" fmla="*/ 11926 w 143108"/>
                <a:gd name="connsiteY3" fmla="*/ 0 h 23851"/>
                <a:gd name="connsiteX4" fmla="*/ 131183 w 143108"/>
                <a:gd name="connsiteY4" fmla="*/ 0 h 23851"/>
                <a:gd name="connsiteX5" fmla="*/ 143109 w 143108"/>
                <a:gd name="connsiteY5" fmla="*/ 11926 h 23851"/>
                <a:gd name="connsiteX6" fmla="*/ 131183 w 143108"/>
                <a:gd name="connsiteY6" fmla="*/ 23851 h 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08" h="23851">
                  <a:moveTo>
                    <a:pt x="131183" y="23851"/>
                  </a:moveTo>
                  <a:lnTo>
                    <a:pt x="11926" y="23851"/>
                  </a:lnTo>
                  <a:cubicBezTo>
                    <a:pt x="5343" y="23851"/>
                    <a:pt x="0" y="18509"/>
                    <a:pt x="0" y="11926"/>
                  </a:cubicBezTo>
                  <a:cubicBezTo>
                    <a:pt x="0" y="5343"/>
                    <a:pt x="5343" y="0"/>
                    <a:pt x="11926" y="0"/>
                  </a:cubicBezTo>
                  <a:lnTo>
                    <a:pt x="131183" y="0"/>
                  </a:lnTo>
                  <a:cubicBezTo>
                    <a:pt x="137766" y="0"/>
                    <a:pt x="143109" y="5343"/>
                    <a:pt x="143109" y="11926"/>
                  </a:cubicBezTo>
                  <a:cubicBezTo>
                    <a:pt x="143109" y="18509"/>
                    <a:pt x="137766" y="23851"/>
                    <a:pt x="131183" y="23851"/>
                  </a:cubicBezTo>
                  <a:close/>
                </a:path>
              </a:pathLst>
            </a:custGeom>
            <a:grpFill/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k-KZ"/>
            </a:p>
          </p:txBody>
        </p:sp>
        <p:sp>
          <p:nvSpPr>
            <p:cNvPr id="115" name="Полилиния: фигура 114">
              <a:extLst>
                <a:ext uri="{FF2B5EF4-FFF2-40B4-BE49-F238E27FC236}">
                  <a16:creationId xmlns="" xmlns:a16="http://schemas.microsoft.com/office/drawing/2014/main" id="{BF421F5A-EEF7-FD11-F946-1CB47F2BB7D7}"/>
                </a:ext>
              </a:extLst>
            </p:cNvPr>
            <p:cNvSpPr/>
            <p:nvPr/>
          </p:nvSpPr>
          <p:spPr>
            <a:xfrm>
              <a:off x="923921" y="1356774"/>
              <a:ext cx="95405" cy="95405"/>
            </a:xfrm>
            <a:custGeom>
              <a:avLst/>
              <a:gdLst>
                <a:gd name="connsiteX0" fmla="*/ 47703 w 95405"/>
                <a:gd name="connsiteY0" fmla="*/ 95406 h 95405"/>
                <a:gd name="connsiteX1" fmla="*/ 0 w 95405"/>
                <a:gd name="connsiteY1" fmla="*/ 47703 h 95405"/>
                <a:gd name="connsiteX2" fmla="*/ 47703 w 95405"/>
                <a:gd name="connsiteY2" fmla="*/ 0 h 95405"/>
                <a:gd name="connsiteX3" fmla="*/ 95406 w 95405"/>
                <a:gd name="connsiteY3" fmla="*/ 47703 h 95405"/>
                <a:gd name="connsiteX4" fmla="*/ 47703 w 95405"/>
                <a:gd name="connsiteY4" fmla="*/ 95406 h 95405"/>
                <a:gd name="connsiteX5" fmla="*/ 47703 w 95405"/>
                <a:gd name="connsiteY5" fmla="*/ 23851 h 95405"/>
                <a:gd name="connsiteX6" fmla="*/ 23851 w 95405"/>
                <a:gd name="connsiteY6" fmla="*/ 47703 h 95405"/>
                <a:gd name="connsiteX7" fmla="*/ 47703 w 95405"/>
                <a:gd name="connsiteY7" fmla="*/ 71554 h 95405"/>
                <a:gd name="connsiteX8" fmla="*/ 71554 w 95405"/>
                <a:gd name="connsiteY8" fmla="*/ 47703 h 95405"/>
                <a:gd name="connsiteX9" fmla="*/ 47703 w 95405"/>
                <a:gd name="connsiteY9" fmla="*/ 23851 h 9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405" h="95405">
                  <a:moveTo>
                    <a:pt x="47703" y="95406"/>
                  </a:moveTo>
                  <a:cubicBezTo>
                    <a:pt x="21395" y="95406"/>
                    <a:pt x="0" y="74011"/>
                    <a:pt x="0" y="47703"/>
                  </a:cubicBezTo>
                  <a:cubicBezTo>
                    <a:pt x="0" y="21395"/>
                    <a:pt x="21395" y="0"/>
                    <a:pt x="47703" y="0"/>
                  </a:cubicBezTo>
                  <a:cubicBezTo>
                    <a:pt x="74011" y="0"/>
                    <a:pt x="95406" y="21395"/>
                    <a:pt x="95406" y="47703"/>
                  </a:cubicBezTo>
                  <a:cubicBezTo>
                    <a:pt x="95406" y="74011"/>
                    <a:pt x="74011" y="95406"/>
                    <a:pt x="47703" y="95406"/>
                  </a:cubicBezTo>
                  <a:close/>
                  <a:moveTo>
                    <a:pt x="47703" y="23851"/>
                  </a:moveTo>
                  <a:cubicBezTo>
                    <a:pt x="34561" y="23851"/>
                    <a:pt x="23851" y="34561"/>
                    <a:pt x="23851" y="47703"/>
                  </a:cubicBezTo>
                  <a:cubicBezTo>
                    <a:pt x="23851" y="60845"/>
                    <a:pt x="34561" y="71554"/>
                    <a:pt x="47703" y="71554"/>
                  </a:cubicBezTo>
                  <a:cubicBezTo>
                    <a:pt x="60845" y="71554"/>
                    <a:pt x="71554" y="60845"/>
                    <a:pt x="71554" y="47703"/>
                  </a:cubicBezTo>
                  <a:cubicBezTo>
                    <a:pt x="71554" y="34561"/>
                    <a:pt x="60845" y="23851"/>
                    <a:pt x="47703" y="23851"/>
                  </a:cubicBezTo>
                  <a:close/>
                </a:path>
              </a:pathLst>
            </a:custGeom>
            <a:grpFill/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k-KZ"/>
            </a:p>
          </p:txBody>
        </p:sp>
        <p:sp>
          <p:nvSpPr>
            <p:cNvPr id="116" name="Полилиния: фигура 115">
              <a:extLst>
                <a:ext uri="{FF2B5EF4-FFF2-40B4-BE49-F238E27FC236}">
                  <a16:creationId xmlns="" xmlns:a16="http://schemas.microsoft.com/office/drawing/2014/main" id="{A0C3D8AB-342E-9A45-E4FB-140109A6D751}"/>
                </a:ext>
              </a:extLst>
            </p:cNvPr>
            <p:cNvSpPr/>
            <p:nvPr/>
          </p:nvSpPr>
          <p:spPr>
            <a:xfrm>
              <a:off x="876218" y="1476031"/>
              <a:ext cx="190811" cy="95405"/>
            </a:xfrm>
            <a:custGeom>
              <a:avLst/>
              <a:gdLst>
                <a:gd name="connsiteX0" fmla="*/ 178886 w 190811"/>
                <a:gd name="connsiteY0" fmla="*/ 95406 h 95405"/>
                <a:gd name="connsiteX1" fmla="*/ 166960 w 190811"/>
                <a:gd name="connsiteY1" fmla="*/ 83480 h 95405"/>
                <a:gd name="connsiteX2" fmla="*/ 166960 w 190811"/>
                <a:gd name="connsiteY2" fmla="*/ 59629 h 95405"/>
                <a:gd name="connsiteX3" fmla="*/ 131183 w 190811"/>
                <a:gd name="connsiteY3" fmla="*/ 23851 h 95405"/>
                <a:gd name="connsiteX4" fmla="*/ 59629 w 190811"/>
                <a:gd name="connsiteY4" fmla="*/ 23851 h 95405"/>
                <a:gd name="connsiteX5" fmla="*/ 23851 w 190811"/>
                <a:gd name="connsiteY5" fmla="*/ 59629 h 95405"/>
                <a:gd name="connsiteX6" fmla="*/ 23851 w 190811"/>
                <a:gd name="connsiteY6" fmla="*/ 83480 h 95405"/>
                <a:gd name="connsiteX7" fmla="*/ 11926 w 190811"/>
                <a:gd name="connsiteY7" fmla="*/ 95406 h 95405"/>
                <a:gd name="connsiteX8" fmla="*/ 0 w 190811"/>
                <a:gd name="connsiteY8" fmla="*/ 83480 h 95405"/>
                <a:gd name="connsiteX9" fmla="*/ 0 w 190811"/>
                <a:gd name="connsiteY9" fmla="*/ 59629 h 95405"/>
                <a:gd name="connsiteX10" fmla="*/ 59629 w 190811"/>
                <a:gd name="connsiteY10" fmla="*/ 0 h 95405"/>
                <a:gd name="connsiteX11" fmla="*/ 131183 w 190811"/>
                <a:gd name="connsiteY11" fmla="*/ 0 h 95405"/>
                <a:gd name="connsiteX12" fmla="*/ 190812 w 190811"/>
                <a:gd name="connsiteY12" fmla="*/ 59629 h 95405"/>
                <a:gd name="connsiteX13" fmla="*/ 190812 w 190811"/>
                <a:gd name="connsiteY13" fmla="*/ 83480 h 95405"/>
                <a:gd name="connsiteX14" fmla="*/ 178886 w 190811"/>
                <a:gd name="connsiteY14" fmla="*/ 95406 h 9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811" h="95405">
                  <a:moveTo>
                    <a:pt x="178886" y="95406"/>
                  </a:moveTo>
                  <a:cubicBezTo>
                    <a:pt x="172303" y="95406"/>
                    <a:pt x="166960" y="90063"/>
                    <a:pt x="166960" y="83480"/>
                  </a:cubicBezTo>
                  <a:lnTo>
                    <a:pt x="166960" y="59629"/>
                  </a:lnTo>
                  <a:cubicBezTo>
                    <a:pt x="166960" y="39903"/>
                    <a:pt x="150908" y="23851"/>
                    <a:pt x="131183" y="23851"/>
                  </a:cubicBezTo>
                  <a:lnTo>
                    <a:pt x="59629" y="23851"/>
                  </a:lnTo>
                  <a:cubicBezTo>
                    <a:pt x="39903" y="23851"/>
                    <a:pt x="23851" y="39903"/>
                    <a:pt x="23851" y="59629"/>
                  </a:cubicBezTo>
                  <a:lnTo>
                    <a:pt x="23851" y="83480"/>
                  </a:lnTo>
                  <a:cubicBezTo>
                    <a:pt x="23851" y="90063"/>
                    <a:pt x="18509" y="95406"/>
                    <a:pt x="11926" y="95406"/>
                  </a:cubicBezTo>
                  <a:cubicBezTo>
                    <a:pt x="5343" y="95406"/>
                    <a:pt x="0" y="90063"/>
                    <a:pt x="0" y="83480"/>
                  </a:cubicBezTo>
                  <a:lnTo>
                    <a:pt x="0" y="59629"/>
                  </a:lnTo>
                  <a:cubicBezTo>
                    <a:pt x="0" y="26761"/>
                    <a:pt x="26761" y="0"/>
                    <a:pt x="59629" y="0"/>
                  </a:cubicBezTo>
                  <a:lnTo>
                    <a:pt x="131183" y="0"/>
                  </a:lnTo>
                  <a:cubicBezTo>
                    <a:pt x="164050" y="0"/>
                    <a:pt x="190812" y="26761"/>
                    <a:pt x="190812" y="59629"/>
                  </a:cubicBezTo>
                  <a:lnTo>
                    <a:pt x="190812" y="83480"/>
                  </a:lnTo>
                  <a:cubicBezTo>
                    <a:pt x="190812" y="90063"/>
                    <a:pt x="185469" y="95406"/>
                    <a:pt x="178886" y="95406"/>
                  </a:cubicBezTo>
                  <a:close/>
                </a:path>
              </a:pathLst>
            </a:custGeom>
            <a:grpFill/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k-KZ"/>
            </a:p>
          </p:txBody>
        </p:sp>
        <p:sp>
          <p:nvSpPr>
            <p:cNvPr id="117" name="Полилиния: фигура 116">
              <a:extLst>
                <a:ext uri="{FF2B5EF4-FFF2-40B4-BE49-F238E27FC236}">
                  <a16:creationId xmlns="" xmlns:a16="http://schemas.microsoft.com/office/drawing/2014/main" id="{7E0D55FE-2E82-2BEF-D807-1EBDC7814E79}"/>
                </a:ext>
              </a:extLst>
            </p:cNvPr>
            <p:cNvSpPr/>
            <p:nvPr/>
          </p:nvSpPr>
          <p:spPr>
            <a:xfrm>
              <a:off x="768887" y="1285220"/>
              <a:ext cx="405474" cy="500880"/>
            </a:xfrm>
            <a:custGeom>
              <a:avLst/>
              <a:gdLst>
                <a:gd name="connsiteX0" fmla="*/ 226589 w 405474"/>
                <a:gd name="connsiteY0" fmla="*/ 500881 h 500880"/>
                <a:gd name="connsiteX1" fmla="*/ 59629 w 405474"/>
                <a:gd name="connsiteY1" fmla="*/ 500881 h 500880"/>
                <a:gd name="connsiteX2" fmla="*/ 0 w 405474"/>
                <a:gd name="connsiteY2" fmla="*/ 441252 h 500880"/>
                <a:gd name="connsiteX3" fmla="*/ 0 w 405474"/>
                <a:gd name="connsiteY3" fmla="*/ 59629 h 500880"/>
                <a:gd name="connsiteX4" fmla="*/ 59629 w 405474"/>
                <a:gd name="connsiteY4" fmla="*/ 0 h 500880"/>
                <a:gd name="connsiteX5" fmla="*/ 345846 w 405474"/>
                <a:gd name="connsiteY5" fmla="*/ 0 h 500880"/>
                <a:gd name="connsiteX6" fmla="*/ 405475 w 405474"/>
                <a:gd name="connsiteY6" fmla="*/ 59629 h 500880"/>
                <a:gd name="connsiteX7" fmla="*/ 405475 w 405474"/>
                <a:gd name="connsiteY7" fmla="*/ 204169 h 500880"/>
                <a:gd name="connsiteX8" fmla="*/ 393549 w 405474"/>
                <a:gd name="connsiteY8" fmla="*/ 216094 h 500880"/>
                <a:gd name="connsiteX9" fmla="*/ 381623 w 405474"/>
                <a:gd name="connsiteY9" fmla="*/ 204169 h 500880"/>
                <a:gd name="connsiteX10" fmla="*/ 381623 w 405474"/>
                <a:gd name="connsiteY10" fmla="*/ 59629 h 500880"/>
                <a:gd name="connsiteX11" fmla="*/ 345846 w 405474"/>
                <a:gd name="connsiteY11" fmla="*/ 23851 h 500880"/>
                <a:gd name="connsiteX12" fmla="*/ 59629 w 405474"/>
                <a:gd name="connsiteY12" fmla="*/ 23851 h 500880"/>
                <a:gd name="connsiteX13" fmla="*/ 23851 w 405474"/>
                <a:gd name="connsiteY13" fmla="*/ 59629 h 500880"/>
                <a:gd name="connsiteX14" fmla="*/ 23851 w 405474"/>
                <a:gd name="connsiteY14" fmla="*/ 441252 h 500880"/>
                <a:gd name="connsiteX15" fmla="*/ 59629 w 405474"/>
                <a:gd name="connsiteY15" fmla="*/ 477029 h 500880"/>
                <a:gd name="connsiteX16" fmla="*/ 226589 w 405474"/>
                <a:gd name="connsiteY16" fmla="*/ 477029 h 500880"/>
                <a:gd name="connsiteX17" fmla="*/ 238515 w 405474"/>
                <a:gd name="connsiteY17" fmla="*/ 488955 h 500880"/>
                <a:gd name="connsiteX18" fmla="*/ 226589 w 405474"/>
                <a:gd name="connsiteY18" fmla="*/ 500881 h 50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474" h="500880">
                  <a:moveTo>
                    <a:pt x="226589" y="500881"/>
                  </a:moveTo>
                  <a:lnTo>
                    <a:pt x="59629" y="500881"/>
                  </a:lnTo>
                  <a:cubicBezTo>
                    <a:pt x="26761" y="500881"/>
                    <a:pt x="0" y="474119"/>
                    <a:pt x="0" y="441252"/>
                  </a:cubicBezTo>
                  <a:lnTo>
                    <a:pt x="0" y="59629"/>
                  </a:lnTo>
                  <a:cubicBezTo>
                    <a:pt x="0" y="26761"/>
                    <a:pt x="26761" y="0"/>
                    <a:pt x="59629" y="0"/>
                  </a:cubicBezTo>
                  <a:lnTo>
                    <a:pt x="345846" y="0"/>
                  </a:lnTo>
                  <a:cubicBezTo>
                    <a:pt x="378713" y="0"/>
                    <a:pt x="405475" y="26761"/>
                    <a:pt x="405475" y="59629"/>
                  </a:cubicBezTo>
                  <a:lnTo>
                    <a:pt x="405475" y="204169"/>
                  </a:lnTo>
                  <a:cubicBezTo>
                    <a:pt x="405475" y="210752"/>
                    <a:pt x="400132" y="216094"/>
                    <a:pt x="393549" y="216094"/>
                  </a:cubicBezTo>
                  <a:cubicBezTo>
                    <a:pt x="386966" y="216094"/>
                    <a:pt x="381623" y="210752"/>
                    <a:pt x="381623" y="204169"/>
                  </a:cubicBezTo>
                  <a:lnTo>
                    <a:pt x="381623" y="59629"/>
                  </a:lnTo>
                  <a:cubicBezTo>
                    <a:pt x="381623" y="39903"/>
                    <a:pt x="365571" y="23851"/>
                    <a:pt x="345846" y="23851"/>
                  </a:cubicBezTo>
                  <a:lnTo>
                    <a:pt x="59629" y="23851"/>
                  </a:lnTo>
                  <a:cubicBezTo>
                    <a:pt x="39903" y="23851"/>
                    <a:pt x="23851" y="39903"/>
                    <a:pt x="23851" y="59629"/>
                  </a:cubicBezTo>
                  <a:lnTo>
                    <a:pt x="23851" y="441252"/>
                  </a:lnTo>
                  <a:cubicBezTo>
                    <a:pt x="23851" y="460977"/>
                    <a:pt x="39903" y="477029"/>
                    <a:pt x="59629" y="477029"/>
                  </a:cubicBezTo>
                  <a:lnTo>
                    <a:pt x="226589" y="477029"/>
                  </a:lnTo>
                  <a:cubicBezTo>
                    <a:pt x="233172" y="477029"/>
                    <a:pt x="238515" y="482372"/>
                    <a:pt x="238515" y="488955"/>
                  </a:cubicBezTo>
                  <a:cubicBezTo>
                    <a:pt x="238515" y="495538"/>
                    <a:pt x="233172" y="500881"/>
                    <a:pt x="226589" y="500881"/>
                  </a:cubicBezTo>
                  <a:close/>
                </a:path>
              </a:pathLst>
            </a:custGeom>
            <a:grpFill/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k-KZ"/>
            </a:p>
          </p:txBody>
        </p:sp>
        <p:sp>
          <p:nvSpPr>
            <p:cNvPr id="118" name="Полилиния: фигура 117">
              <a:extLst>
                <a:ext uri="{FF2B5EF4-FFF2-40B4-BE49-F238E27FC236}">
                  <a16:creationId xmlns="" xmlns:a16="http://schemas.microsoft.com/office/drawing/2014/main" id="{E1130BD9-A623-C35E-7752-72F16280EEA3}"/>
                </a:ext>
              </a:extLst>
            </p:cNvPr>
            <p:cNvSpPr/>
            <p:nvPr/>
          </p:nvSpPr>
          <p:spPr>
            <a:xfrm>
              <a:off x="1031253" y="1547586"/>
              <a:ext cx="310068" cy="310068"/>
            </a:xfrm>
            <a:custGeom>
              <a:avLst/>
              <a:gdLst>
                <a:gd name="connsiteX0" fmla="*/ 155034 w 310068"/>
                <a:gd name="connsiteY0" fmla="*/ 310069 h 310068"/>
                <a:gd name="connsiteX1" fmla="*/ 0 w 310068"/>
                <a:gd name="connsiteY1" fmla="*/ 155034 h 310068"/>
                <a:gd name="connsiteX2" fmla="*/ 155034 w 310068"/>
                <a:gd name="connsiteY2" fmla="*/ 0 h 310068"/>
                <a:gd name="connsiteX3" fmla="*/ 310069 w 310068"/>
                <a:gd name="connsiteY3" fmla="*/ 155034 h 310068"/>
                <a:gd name="connsiteX4" fmla="*/ 155034 w 310068"/>
                <a:gd name="connsiteY4" fmla="*/ 310069 h 310068"/>
                <a:gd name="connsiteX5" fmla="*/ 155034 w 310068"/>
                <a:gd name="connsiteY5" fmla="*/ 23851 h 310068"/>
                <a:gd name="connsiteX6" fmla="*/ 23851 w 310068"/>
                <a:gd name="connsiteY6" fmla="*/ 155034 h 310068"/>
                <a:gd name="connsiteX7" fmla="*/ 155034 w 310068"/>
                <a:gd name="connsiteY7" fmla="*/ 286218 h 310068"/>
                <a:gd name="connsiteX8" fmla="*/ 286218 w 310068"/>
                <a:gd name="connsiteY8" fmla="*/ 155034 h 310068"/>
                <a:gd name="connsiteX9" fmla="*/ 155034 w 310068"/>
                <a:gd name="connsiteY9" fmla="*/ 23851 h 3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68" h="310068">
                  <a:moveTo>
                    <a:pt x="155034" y="310069"/>
                  </a:moveTo>
                  <a:cubicBezTo>
                    <a:pt x="69551" y="310069"/>
                    <a:pt x="0" y="240518"/>
                    <a:pt x="0" y="155034"/>
                  </a:cubicBezTo>
                  <a:cubicBezTo>
                    <a:pt x="0" y="69551"/>
                    <a:pt x="69551" y="0"/>
                    <a:pt x="155034" y="0"/>
                  </a:cubicBezTo>
                  <a:cubicBezTo>
                    <a:pt x="240518" y="0"/>
                    <a:pt x="310069" y="69551"/>
                    <a:pt x="310069" y="155034"/>
                  </a:cubicBezTo>
                  <a:cubicBezTo>
                    <a:pt x="310069" y="240518"/>
                    <a:pt x="240518" y="310069"/>
                    <a:pt x="155034" y="310069"/>
                  </a:cubicBezTo>
                  <a:close/>
                  <a:moveTo>
                    <a:pt x="155034" y="23851"/>
                  </a:moveTo>
                  <a:cubicBezTo>
                    <a:pt x="82693" y="23851"/>
                    <a:pt x="23851" y="82693"/>
                    <a:pt x="23851" y="155034"/>
                  </a:cubicBezTo>
                  <a:cubicBezTo>
                    <a:pt x="23851" y="227376"/>
                    <a:pt x="82693" y="286218"/>
                    <a:pt x="155034" y="286218"/>
                  </a:cubicBezTo>
                  <a:cubicBezTo>
                    <a:pt x="227376" y="286218"/>
                    <a:pt x="286218" y="227376"/>
                    <a:pt x="286218" y="155034"/>
                  </a:cubicBezTo>
                  <a:cubicBezTo>
                    <a:pt x="286218" y="82693"/>
                    <a:pt x="227376" y="23851"/>
                    <a:pt x="155034" y="23851"/>
                  </a:cubicBezTo>
                  <a:close/>
                </a:path>
              </a:pathLst>
            </a:custGeom>
            <a:grpFill/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k-KZ"/>
            </a:p>
          </p:txBody>
        </p:sp>
        <p:sp>
          <p:nvSpPr>
            <p:cNvPr id="119" name="Полилиния: фигура 118">
              <a:extLst>
                <a:ext uri="{FF2B5EF4-FFF2-40B4-BE49-F238E27FC236}">
                  <a16:creationId xmlns="" xmlns:a16="http://schemas.microsoft.com/office/drawing/2014/main" id="{37C8B19F-FDAA-9433-9678-FB8A603ED39E}"/>
                </a:ext>
              </a:extLst>
            </p:cNvPr>
            <p:cNvSpPr/>
            <p:nvPr/>
          </p:nvSpPr>
          <p:spPr>
            <a:xfrm>
              <a:off x="1102801" y="1642977"/>
              <a:ext cx="155037" cy="119271"/>
            </a:xfrm>
            <a:custGeom>
              <a:avLst/>
              <a:gdLst>
                <a:gd name="connsiteX0" fmla="*/ 59635 w 155037"/>
                <a:gd name="connsiteY0" fmla="*/ 119272 h 119271"/>
                <a:gd name="connsiteX1" fmla="*/ 51191 w 155037"/>
                <a:gd name="connsiteY1" fmla="*/ 115789 h 119271"/>
                <a:gd name="connsiteX2" fmla="*/ 3488 w 155037"/>
                <a:gd name="connsiteY2" fmla="*/ 68086 h 119271"/>
                <a:gd name="connsiteX3" fmla="*/ 3488 w 155037"/>
                <a:gd name="connsiteY3" fmla="*/ 51223 h 119271"/>
                <a:gd name="connsiteX4" fmla="*/ 20351 w 155037"/>
                <a:gd name="connsiteY4" fmla="*/ 51223 h 119271"/>
                <a:gd name="connsiteX5" fmla="*/ 59038 w 155037"/>
                <a:gd name="connsiteY5" fmla="*/ 89911 h 119271"/>
                <a:gd name="connsiteX6" fmla="*/ 134123 w 155037"/>
                <a:gd name="connsiteY6" fmla="*/ 4093 h 119271"/>
                <a:gd name="connsiteX7" fmla="*/ 150962 w 155037"/>
                <a:gd name="connsiteY7" fmla="*/ 2972 h 119271"/>
                <a:gd name="connsiteX8" fmla="*/ 152083 w 155037"/>
                <a:gd name="connsiteY8" fmla="*/ 19811 h 119271"/>
                <a:gd name="connsiteX9" fmla="*/ 68603 w 155037"/>
                <a:gd name="connsiteY9" fmla="*/ 115217 h 119271"/>
                <a:gd name="connsiteX10" fmla="*/ 60016 w 155037"/>
                <a:gd name="connsiteY10" fmla="*/ 119272 h 119271"/>
                <a:gd name="connsiteX11" fmla="*/ 59635 w 155037"/>
                <a:gd name="connsiteY11" fmla="*/ 119272 h 1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037" h="119271">
                  <a:moveTo>
                    <a:pt x="59635" y="119272"/>
                  </a:moveTo>
                  <a:cubicBezTo>
                    <a:pt x="56486" y="119272"/>
                    <a:pt x="53433" y="118008"/>
                    <a:pt x="51191" y="115789"/>
                  </a:cubicBezTo>
                  <a:lnTo>
                    <a:pt x="3488" y="68086"/>
                  </a:lnTo>
                  <a:cubicBezTo>
                    <a:pt x="-1163" y="63435"/>
                    <a:pt x="-1163" y="55875"/>
                    <a:pt x="3488" y="51223"/>
                  </a:cubicBezTo>
                  <a:cubicBezTo>
                    <a:pt x="8139" y="46572"/>
                    <a:pt x="15700" y="46572"/>
                    <a:pt x="20351" y="51223"/>
                  </a:cubicBezTo>
                  <a:lnTo>
                    <a:pt x="59038" y="89911"/>
                  </a:lnTo>
                  <a:lnTo>
                    <a:pt x="134123" y="4093"/>
                  </a:lnTo>
                  <a:cubicBezTo>
                    <a:pt x="138464" y="-892"/>
                    <a:pt x="146001" y="-1393"/>
                    <a:pt x="150962" y="2972"/>
                  </a:cubicBezTo>
                  <a:cubicBezTo>
                    <a:pt x="155923" y="7313"/>
                    <a:pt x="156424" y="14850"/>
                    <a:pt x="152083" y="19811"/>
                  </a:cubicBezTo>
                  <a:lnTo>
                    <a:pt x="68603" y="115217"/>
                  </a:lnTo>
                  <a:cubicBezTo>
                    <a:pt x="66432" y="117698"/>
                    <a:pt x="63308" y="119176"/>
                    <a:pt x="60016" y="119272"/>
                  </a:cubicBezTo>
                  <a:cubicBezTo>
                    <a:pt x="59897" y="119272"/>
                    <a:pt x="59754" y="119272"/>
                    <a:pt x="59635" y="119272"/>
                  </a:cubicBezTo>
                  <a:close/>
                </a:path>
              </a:pathLst>
            </a:custGeom>
            <a:grpFill/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k-KZ"/>
            </a:p>
          </p:txBody>
        </p:sp>
      </p:grpSp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CADAFAEB-8487-F8D8-0D79-82C6252EE1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6" y="3007150"/>
            <a:ext cx="548032" cy="547776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750924D-3F12-566D-25DB-D1320011B7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252" y="4820717"/>
            <a:ext cx="561251" cy="56125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72FEBCA0-8D0B-457C-5290-C78B3A970A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93657" y="1209018"/>
            <a:ext cx="577082" cy="57708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3EC016A1-5C76-A62C-A080-9BF0523AA6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11144" y="2994450"/>
            <a:ext cx="560476" cy="560476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7D2AF3D5-E73C-B2DA-376B-B58063A645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97239" y="4729797"/>
            <a:ext cx="612601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7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4C70E23-A55D-2325-ABF5-09FE0B228E79}"/>
              </a:ext>
            </a:extLst>
          </p:cNvPr>
          <p:cNvSpPr/>
          <p:nvPr/>
        </p:nvSpPr>
        <p:spPr>
          <a:xfrm>
            <a:off x="7205375" y="684909"/>
            <a:ext cx="4986625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6501324-66D0-AC3A-D10B-796B17697F00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53FFA48-472A-05BE-45CB-9E56A06AD37F}"/>
              </a:ext>
            </a:extLst>
          </p:cNvPr>
          <p:cNvSpPr/>
          <p:nvPr/>
        </p:nvSpPr>
        <p:spPr>
          <a:xfrm>
            <a:off x="1007652" y="110337"/>
            <a:ext cx="4575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ПЕДАГОГИЧЕСКИЕ ПОДХОДЫ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736DD496-432C-C9D3-4172-F2484D072204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265BE4-6FEB-A824-4261-983993FA0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399EA0-9814-9777-5710-092B160DB51D}"/>
              </a:ext>
            </a:extLst>
          </p:cNvPr>
          <p:cNvSpPr txBox="1"/>
          <p:nvPr/>
        </p:nvSpPr>
        <p:spPr>
          <a:xfrm>
            <a:off x="1639896" y="1162014"/>
            <a:ext cx="20075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Сохранение культурной идентичности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C80A1C1-4C13-CE1E-15EF-260E3B288A67}"/>
              </a:ext>
            </a:extLst>
          </p:cNvPr>
          <p:cNvSpPr txBox="1"/>
          <p:nvPr/>
        </p:nvSpPr>
        <p:spPr>
          <a:xfrm>
            <a:off x="1639896" y="2445026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Личностно-ориентирован-ный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подход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24BA2F-F9EE-278B-383E-05000A267319}"/>
              </a:ext>
            </a:extLst>
          </p:cNvPr>
          <p:cNvSpPr txBox="1"/>
          <p:nvPr/>
        </p:nvSpPr>
        <p:spPr>
          <a:xfrm>
            <a:off x="1639896" y="4876445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Конструкти-вистский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подход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FEE4310-BC12-CA5B-EA49-01C6B53EB815}"/>
              </a:ext>
            </a:extLst>
          </p:cNvPr>
          <p:cNvSpPr txBox="1"/>
          <p:nvPr/>
        </p:nvSpPr>
        <p:spPr>
          <a:xfrm>
            <a:off x="4659013" y="1239836"/>
            <a:ext cx="2407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Деятельностный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подход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31ED86-645C-BF47-6302-4C10173F2B27}"/>
              </a:ext>
            </a:extLst>
          </p:cNvPr>
          <p:cNvSpPr txBox="1"/>
          <p:nvPr/>
        </p:nvSpPr>
        <p:spPr>
          <a:xfrm>
            <a:off x="4659013" y="3033759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Коммуника-тивный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подход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D68CB7-19E9-6690-EFDC-32C7D103BDF4}"/>
              </a:ext>
            </a:extLst>
          </p:cNvPr>
          <p:cNvSpPr txBox="1"/>
          <p:nvPr/>
        </p:nvSpPr>
        <p:spPr>
          <a:xfrm>
            <a:off x="4659013" y="4965554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Инклюзивный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подход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02491AD-F958-43A7-F1EA-BAEB67B70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65659" y="1132114"/>
            <a:ext cx="546045" cy="50004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4FB611-EAED-753A-37C9-6B09F2887D8A}"/>
              </a:ext>
            </a:extLst>
          </p:cNvPr>
          <p:cNvSpPr txBox="1"/>
          <p:nvPr/>
        </p:nvSpPr>
        <p:spPr>
          <a:xfrm>
            <a:off x="7900022" y="2930412"/>
            <a:ext cx="36756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ptos" panose="020B0004020202020204" pitchFamily="34" charset="0"/>
            </a:endParaRPr>
          </a:p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п. 10. </a:t>
            </a:r>
            <a:r>
              <a:rPr lang="ru-RU" sz="1400" dirty="0">
                <a:latin typeface="Aptos" panose="020B0004020202020204" pitchFamily="34" charset="0"/>
              </a:rPr>
              <a:t>Образовательный процесс реализуется на основе ценностно-ориентированного, личностно-ориентированного, компетентностного, </a:t>
            </a:r>
            <a:r>
              <a:rPr lang="ru-RU" sz="1400" dirty="0" err="1">
                <a:latin typeface="Aptos" panose="020B0004020202020204" pitchFamily="34" charset="0"/>
              </a:rPr>
              <a:t>конструктивистского,деятельностного</a:t>
            </a:r>
            <a:r>
              <a:rPr lang="ru-RU" sz="1400" dirty="0">
                <a:latin typeface="Aptos" panose="020B0004020202020204" pitchFamily="34" charset="0"/>
              </a:rPr>
              <a:t>, коммуникативного, инклюзивного подходов</a:t>
            </a:r>
            <a:endParaRPr lang="kk-KZ" sz="1600" dirty="0">
              <a:latin typeface="Aptos" panose="020B00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6291616-F7B2-7774-2539-CD5556DE2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8365" y="3192578"/>
            <a:ext cx="303280" cy="30328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CA667EA5-251C-62B3-C57E-38D940B6FADA}"/>
              </a:ext>
            </a:extLst>
          </p:cNvPr>
          <p:cNvGrpSpPr/>
          <p:nvPr/>
        </p:nvGrpSpPr>
        <p:grpSpPr>
          <a:xfrm>
            <a:off x="7665235" y="1081848"/>
            <a:ext cx="4206713" cy="1323439"/>
            <a:chOff x="8070446" y="880841"/>
            <a:chExt cx="4206713" cy="1323439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297973EA-6489-1992-FC4C-625BE381F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446" y="880841"/>
              <a:ext cx="757275" cy="7572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811D21E-7B54-A75A-F2AB-97D60859AF30}"/>
                </a:ext>
              </a:extLst>
            </p:cNvPr>
            <p:cNvSpPr txBox="1"/>
            <p:nvPr/>
          </p:nvSpPr>
          <p:spPr>
            <a:xfrm>
              <a:off x="8997073" y="880841"/>
              <a:ext cx="328008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ГОСУДАРСТВЕННЫЙ ОБЩЕОБЯЗАТЕЛЬНЫЙ СТАНДАРТ начального/ОСНОВНОГО СРЕДНЕГО ОБРАЗОВАНИЯ</a:t>
              </a:r>
            </a:p>
          </p:txBody>
        </p:sp>
      </p:grp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36B17D92-27A4-ACD3-784D-BCFBE42BAE71}"/>
              </a:ext>
            </a:extLst>
          </p:cNvPr>
          <p:cNvSpPr/>
          <p:nvPr/>
        </p:nvSpPr>
        <p:spPr>
          <a:xfrm>
            <a:off x="600759" y="1132114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5C720AA-120C-74A4-7CCF-067CF6EC7BD7}"/>
              </a:ext>
            </a:extLst>
          </p:cNvPr>
          <p:cNvSpPr/>
          <p:nvPr/>
        </p:nvSpPr>
        <p:spPr>
          <a:xfrm>
            <a:off x="600759" y="2309667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6BA157BB-A495-BAD0-8B1F-1CD2A5D40392}"/>
              </a:ext>
            </a:extLst>
          </p:cNvPr>
          <p:cNvSpPr/>
          <p:nvPr/>
        </p:nvSpPr>
        <p:spPr>
          <a:xfrm>
            <a:off x="600759" y="4817129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BF65C343-4E91-5EA9-E16C-4CCCF51F250B}"/>
              </a:ext>
            </a:extLst>
          </p:cNvPr>
          <p:cNvSpPr/>
          <p:nvPr/>
        </p:nvSpPr>
        <p:spPr>
          <a:xfrm>
            <a:off x="3661048" y="1132114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07B475F7-EFE6-F782-577B-4317635011A7}"/>
              </a:ext>
            </a:extLst>
          </p:cNvPr>
          <p:cNvSpPr/>
          <p:nvPr/>
        </p:nvSpPr>
        <p:spPr>
          <a:xfrm>
            <a:off x="3661048" y="2898400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BF3C69AA-2F13-E5EA-0728-046E991ED3AA}"/>
              </a:ext>
            </a:extLst>
          </p:cNvPr>
          <p:cNvSpPr/>
          <p:nvPr/>
        </p:nvSpPr>
        <p:spPr>
          <a:xfrm>
            <a:off x="3661048" y="4817129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526F7BE-1395-E5DC-8059-5A4B31DF2253}"/>
              </a:ext>
            </a:extLst>
          </p:cNvPr>
          <p:cNvSpPr txBox="1"/>
          <p:nvPr/>
        </p:nvSpPr>
        <p:spPr>
          <a:xfrm>
            <a:off x="7900022" y="2643045"/>
            <a:ext cx="3815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ГЛАВА 2. Требования </a:t>
            </a:r>
            <a:b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</a:b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к содержанию образования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4C13C7F-CBCD-DB31-3272-7E8E5BDFB19F}"/>
              </a:ext>
            </a:extLst>
          </p:cNvPr>
          <p:cNvSpPr txBox="1"/>
          <p:nvPr/>
        </p:nvSpPr>
        <p:spPr>
          <a:xfrm>
            <a:off x="1634939" y="3604114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Компетент-ностный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подход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26C5D411-6092-6B6F-95E8-DBC19B40E43D}"/>
              </a:ext>
            </a:extLst>
          </p:cNvPr>
          <p:cNvSpPr/>
          <p:nvPr/>
        </p:nvSpPr>
        <p:spPr>
          <a:xfrm>
            <a:off x="595802" y="3544798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6C71535F-F47C-0065-83B1-CCAF737EA6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939" y="1209356"/>
            <a:ext cx="650096" cy="65009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1FE387B8-B801-FF33-4A25-6B72370885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6929" y="2405287"/>
            <a:ext cx="607106" cy="60710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45D8DBBF-3A42-ADAE-BAF4-653F980841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312" y="3652163"/>
            <a:ext cx="628038" cy="62803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CC35D34-9FD6-4DB2-2D0A-1438AB40DA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8906" y="4965554"/>
            <a:ext cx="519391" cy="5193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3A6AD48-D0B1-3439-6BBF-634527E78D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99439" y="1276823"/>
            <a:ext cx="524258" cy="5242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4C9DA9C6-7618-EE3B-B9ED-D3B66DA3D8C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36211" y="3069493"/>
            <a:ext cx="487486" cy="48748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D20A724-88AA-7D0B-4F77-31F6137863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95064" y="4972754"/>
            <a:ext cx="546046" cy="5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1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54CCBE6-8B03-55D7-A15F-63DC9E719D6A}"/>
              </a:ext>
            </a:extLst>
          </p:cNvPr>
          <p:cNvSpPr/>
          <p:nvPr/>
        </p:nvSpPr>
        <p:spPr>
          <a:xfrm>
            <a:off x="3843256" y="684909"/>
            <a:ext cx="8348744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9A4C6C9-6F99-CC94-128C-6E787FD4DFDD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203844A-5E13-0A10-E6DF-FA1030AE9205}"/>
              </a:ext>
            </a:extLst>
          </p:cNvPr>
          <p:cNvSpPr/>
          <p:nvPr/>
        </p:nvSpPr>
        <p:spPr>
          <a:xfrm>
            <a:off x="1007652" y="110337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ПОЛИЯЗЫЧИЕ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3BAFBB6B-93D8-7493-4FE7-8C7CEDC799D1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604FE1C-D25C-70CC-25AF-9A16E06D1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0B7F71-1732-8737-4B80-77C44DD77947}"/>
              </a:ext>
            </a:extLst>
          </p:cNvPr>
          <p:cNvSpPr txBox="1"/>
          <p:nvPr/>
        </p:nvSpPr>
        <p:spPr>
          <a:xfrm>
            <a:off x="1191028" y="1192129"/>
            <a:ext cx="20075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Сохранение культурной идентичности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0E8A94D-21D1-2AD4-9E93-A0F6DC85FC79}"/>
              </a:ext>
            </a:extLst>
          </p:cNvPr>
          <p:cNvSpPr txBox="1"/>
          <p:nvPr/>
        </p:nvSpPr>
        <p:spPr>
          <a:xfrm>
            <a:off x="1191028" y="2005616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Развитие языковых навыков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19C26AB-8E23-7E11-5916-FB02A3D903DB}"/>
              </a:ext>
            </a:extLst>
          </p:cNvPr>
          <p:cNvSpPr txBox="1"/>
          <p:nvPr/>
        </p:nvSpPr>
        <p:spPr>
          <a:xfrm>
            <a:off x="1191028" y="2895415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Интеграция </a:t>
            </a:r>
            <a:b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</a:b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в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общество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B483547-3FBB-3B4B-0597-6EDB1434A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61098" y="1132114"/>
            <a:ext cx="546045" cy="5000402"/>
          </a:xfrm>
          <a:prstGeom prst="rect">
            <a:avLst/>
          </a:prstGeom>
        </p:spPr>
      </p:pic>
      <p:grpSp>
        <p:nvGrpSpPr>
          <p:cNvPr id="99" name="Группа 98">
            <a:extLst>
              <a:ext uri="{FF2B5EF4-FFF2-40B4-BE49-F238E27FC236}">
                <a16:creationId xmlns="" xmlns:a16="http://schemas.microsoft.com/office/drawing/2014/main" id="{43603F4C-F570-9EDB-5672-BFA31D54F5E0}"/>
              </a:ext>
            </a:extLst>
          </p:cNvPr>
          <p:cNvGrpSpPr/>
          <p:nvPr/>
        </p:nvGrpSpPr>
        <p:grpSpPr>
          <a:xfrm>
            <a:off x="4182840" y="2101065"/>
            <a:ext cx="3766894" cy="1169551"/>
            <a:chOff x="4381041" y="2612788"/>
            <a:chExt cx="3766894" cy="116955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F063E24-AE81-A4F1-9C6A-2B3271BA647F}"/>
                </a:ext>
              </a:extLst>
            </p:cNvPr>
            <p:cNvSpPr txBox="1"/>
            <p:nvPr/>
          </p:nvSpPr>
          <p:spPr>
            <a:xfrm>
              <a:off x="4722697" y="2612788"/>
              <a:ext cx="342523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ptos" panose="020B0004020202020204" pitchFamily="34" charset="0"/>
                </a:rPr>
                <a:t>10) </a:t>
              </a:r>
              <a:r>
                <a:rPr lang="ru-RU" sz="1400" dirty="0" err="1">
                  <a:latin typeface="Aptos" panose="020B0004020202020204" pitchFamily="34" charset="0"/>
                </a:rPr>
                <a:t>полиязычное</a:t>
              </a:r>
              <a:r>
                <a:rPr lang="ru-RU" sz="1400" dirty="0">
                  <a:latin typeface="Aptos" panose="020B0004020202020204" pitchFamily="34" charset="0"/>
                </a:rPr>
                <a:t> образование – образовательная модель, которая предполагает изучение нескольких языков одновременно или последовательно с раннего возраста</a:t>
              </a:r>
              <a:endParaRPr lang="kk-KZ" sz="1400" dirty="0">
                <a:latin typeface="Aptos" panose="020B0004020202020204" pitchFamily="34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E8029115-7014-693E-1941-73D9932C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81041" y="2612788"/>
              <a:ext cx="303280" cy="30328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2582FAC6-8AFA-4DA4-DB4D-6C4D8A6930E6}"/>
              </a:ext>
            </a:extLst>
          </p:cNvPr>
          <p:cNvGrpSpPr/>
          <p:nvPr/>
        </p:nvGrpSpPr>
        <p:grpSpPr>
          <a:xfrm>
            <a:off x="4244011" y="839807"/>
            <a:ext cx="6573502" cy="625809"/>
            <a:chOff x="8024747" y="839807"/>
            <a:chExt cx="6573502" cy="625809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989D9B66-A55B-691D-1FB7-6C6E58967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24747" y="839807"/>
              <a:ext cx="613932" cy="61393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26BD9AF-E2C8-377D-A7E3-091A83BE17F5}"/>
                </a:ext>
              </a:extLst>
            </p:cNvPr>
            <p:cNvSpPr txBox="1"/>
            <p:nvPr/>
          </p:nvSpPr>
          <p:spPr>
            <a:xfrm>
              <a:off x="8704114" y="880841"/>
              <a:ext cx="58941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ГОСУДАРСТВЕННЫЙ ОБЩЕОБЯЗАТЕЛЬНЫЙ СТАНДАРТ</a:t>
              </a:r>
            </a:p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начального/ОСНОВНОГО СРЕДНЕГО ОБРАЗОВАНИЯ</a:t>
              </a:r>
            </a:p>
          </p:txBody>
        </p:sp>
      </p:grp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7753C775-F2A4-5805-A280-9B717F054709}"/>
              </a:ext>
            </a:extLst>
          </p:cNvPr>
          <p:cNvSpPr/>
          <p:nvPr/>
        </p:nvSpPr>
        <p:spPr>
          <a:xfrm flipV="1">
            <a:off x="600760" y="1200944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50FBD5D8-37D6-F4A0-106E-DED6ED131213}"/>
              </a:ext>
            </a:extLst>
          </p:cNvPr>
          <p:cNvSpPr/>
          <p:nvPr/>
        </p:nvSpPr>
        <p:spPr>
          <a:xfrm flipV="1">
            <a:off x="600760" y="2039537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0EE6F32F-9C42-0116-B441-6816ED783054}"/>
              </a:ext>
            </a:extLst>
          </p:cNvPr>
          <p:cNvSpPr/>
          <p:nvPr/>
        </p:nvSpPr>
        <p:spPr>
          <a:xfrm flipV="1">
            <a:off x="600760" y="2881503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EB495C1-002B-FB8E-D972-3B41932B60F9}"/>
              </a:ext>
            </a:extLst>
          </p:cNvPr>
          <p:cNvSpPr txBox="1"/>
          <p:nvPr/>
        </p:nvSpPr>
        <p:spPr>
          <a:xfrm>
            <a:off x="4545037" y="1738076"/>
            <a:ext cx="2974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ГЛАВА 1. Общие положения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214FB29-638B-980C-B1BB-62CF3154D1A0}"/>
              </a:ext>
            </a:extLst>
          </p:cNvPr>
          <p:cNvSpPr txBox="1"/>
          <p:nvPr/>
        </p:nvSpPr>
        <p:spPr>
          <a:xfrm>
            <a:off x="1191028" y="3663416"/>
            <a:ext cx="2515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Развитие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международной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конкурентоспособности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5C5AFC3F-1C93-D6D7-98C7-896721596B2F}"/>
              </a:ext>
            </a:extLst>
          </p:cNvPr>
          <p:cNvSpPr/>
          <p:nvPr/>
        </p:nvSpPr>
        <p:spPr>
          <a:xfrm flipV="1">
            <a:off x="600760" y="3672805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3BF790B-3D6D-FC99-2009-044D19C26584}"/>
              </a:ext>
            </a:extLst>
          </p:cNvPr>
          <p:cNvSpPr txBox="1"/>
          <p:nvPr/>
        </p:nvSpPr>
        <p:spPr>
          <a:xfrm>
            <a:off x="1191028" y="4438031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Расширение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горизонтов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B396E057-F811-93BA-3E3C-F7568B38D3CE}"/>
              </a:ext>
            </a:extLst>
          </p:cNvPr>
          <p:cNvSpPr/>
          <p:nvPr/>
        </p:nvSpPr>
        <p:spPr>
          <a:xfrm flipV="1">
            <a:off x="600760" y="4445057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A766F55-6EED-4960-9CDB-840603B851D8}"/>
              </a:ext>
            </a:extLst>
          </p:cNvPr>
          <p:cNvSpPr txBox="1"/>
          <p:nvPr/>
        </p:nvSpPr>
        <p:spPr>
          <a:xfrm>
            <a:off x="1191028" y="5332177"/>
            <a:ext cx="20075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Улучшение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когнитивных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навыков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8811B35A-AB2B-F394-F5C0-28B4FA841534}"/>
              </a:ext>
            </a:extLst>
          </p:cNvPr>
          <p:cNvSpPr/>
          <p:nvPr/>
        </p:nvSpPr>
        <p:spPr>
          <a:xfrm flipV="1">
            <a:off x="600760" y="5345193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E84DB718-CAA9-C4FD-8213-C725A0ECECD6}"/>
              </a:ext>
            </a:extLst>
          </p:cNvPr>
          <p:cNvSpPr txBox="1"/>
          <p:nvPr/>
        </p:nvSpPr>
        <p:spPr>
          <a:xfrm>
            <a:off x="4544169" y="4050295"/>
            <a:ext cx="3425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п.14</a:t>
            </a:r>
            <a:r>
              <a:rPr lang="ru-RU" sz="1400" dirty="0">
                <a:latin typeface="Aptos" panose="020B0004020202020204" pitchFamily="34" charset="0"/>
              </a:rPr>
              <a:t>. </a:t>
            </a:r>
            <a:r>
              <a:rPr lang="ru-RU" sz="1400" dirty="0" err="1">
                <a:latin typeface="Aptos" panose="020B0004020202020204" pitchFamily="34" charset="0"/>
              </a:rPr>
              <a:t>Полиязычное</a:t>
            </a:r>
            <a:r>
              <a:rPr lang="ru-RU" sz="1400" dirty="0">
                <a:latin typeface="Aptos" panose="020B0004020202020204" pitchFamily="34" charset="0"/>
              </a:rPr>
              <a:t> образование реализуется через:</a:t>
            </a:r>
          </a:p>
          <a:p>
            <a:pPr marL="342900" indent="-254000">
              <a:buFont typeface="+mj-lt"/>
              <a:buAutoNum type="arabicPeriod"/>
            </a:pPr>
            <a:r>
              <a:rPr lang="ru-RU" sz="1400" dirty="0">
                <a:latin typeface="Aptos" panose="020B0004020202020204" pitchFamily="34" charset="0"/>
              </a:rPr>
              <a:t> уровневое усвоение казахского языка как государственного языка, а также русского и иностранного языков;</a:t>
            </a:r>
          </a:p>
          <a:p>
            <a:pPr marL="342900" indent="-254000">
              <a:buFont typeface="+mj-lt"/>
              <a:buAutoNum type="arabicPeriod"/>
            </a:pPr>
            <a:r>
              <a:rPr lang="ru-RU" sz="1400" dirty="0">
                <a:latin typeface="Aptos" panose="020B0004020202020204" pitchFamily="34" charset="0"/>
              </a:rPr>
              <a:t>организацию изучения отдельных предметов на казахском, русском, иностранном языке независимо от языка обучения;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515B97F6-2F10-0862-BAA6-32D744633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2513" y="4050295"/>
            <a:ext cx="303280" cy="30328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89C6DF4B-B6F6-142F-BB92-B9691B857607}"/>
              </a:ext>
            </a:extLst>
          </p:cNvPr>
          <p:cNvSpPr txBox="1"/>
          <p:nvPr/>
        </p:nvSpPr>
        <p:spPr>
          <a:xfrm>
            <a:off x="4564710" y="3527075"/>
            <a:ext cx="2974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ГЛАВА 2. Требования к содержанию образования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F92D0602-E826-1888-F0C4-9ECA54A73CDB}"/>
              </a:ext>
            </a:extLst>
          </p:cNvPr>
          <p:cNvSpPr txBox="1"/>
          <p:nvPr/>
        </p:nvSpPr>
        <p:spPr>
          <a:xfrm>
            <a:off x="8566973" y="1750840"/>
            <a:ext cx="3259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266700"/>
            <a:r>
              <a:rPr lang="ru-RU" sz="1400" dirty="0">
                <a:latin typeface="Aptos" panose="020B0004020202020204" pitchFamily="34" charset="0"/>
              </a:rPr>
              <a:t> 3.	организацию внеурочной деятельности и элективных курсов на казахском, русском и иностранном языках</a:t>
            </a:r>
            <a:endParaRPr lang="kk-KZ" sz="1400" dirty="0">
              <a:latin typeface="Aptos" panose="020B00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D3CCEAA-EC0A-CB90-A0A0-365AF2800BB4}"/>
              </a:ext>
            </a:extLst>
          </p:cNvPr>
          <p:cNvSpPr txBox="1"/>
          <p:nvPr/>
        </p:nvSpPr>
        <p:spPr>
          <a:xfrm>
            <a:off x="8562040" y="3357129"/>
            <a:ext cx="34252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п. 35</a:t>
            </a:r>
            <a:r>
              <a:rPr lang="ru-RU" sz="1400" dirty="0">
                <a:latin typeface="Aptos" panose="020B0004020202020204" pitchFamily="34" charset="0"/>
              </a:rPr>
              <a:t>. В организациях образования допускается изучение: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Aptos" panose="020B0004020202020204" pitchFamily="34" charset="0"/>
              </a:rPr>
              <a:t>на казахском языке – учебных предметов Типового учебного плана в классах с русским, уйгурским, узбекским и таджикским языками обучения по выбору организации образования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Aptos" panose="020B0004020202020204" pitchFamily="34" charset="0"/>
              </a:rPr>
              <a:t>на иностранном языке – учебных предметов «Математика», «Алгебра», «Геометрия», «Физика», «Химия», «Биология», «Информатика» по выбору организации образования.</a:t>
            </a:r>
            <a:endParaRPr lang="kk-KZ" sz="1400" dirty="0">
              <a:latin typeface="Aptos" panose="020B00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8EFA2BCF-51D4-4995-426B-24E2C7E62E6A}"/>
              </a:ext>
            </a:extLst>
          </p:cNvPr>
          <p:cNvSpPr txBox="1"/>
          <p:nvPr/>
        </p:nvSpPr>
        <p:spPr>
          <a:xfrm>
            <a:off x="8582581" y="2824967"/>
            <a:ext cx="2974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ГЛАВА 3. Требования к уровню подготовки обучающихся</a:t>
            </a:r>
          </a:p>
        </p:txBody>
      </p:sp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F7367669-20D3-C246-E657-C073D5EB2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5369" y="3373301"/>
            <a:ext cx="303280" cy="30328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CB8C1188-EAD1-17B7-520E-4E28D90CE7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349" y="1248639"/>
            <a:ext cx="433953" cy="43395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4E03553F-2842-A9FD-6B93-6AA0EBEF98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6313" y="2130451"/>
            <a:ext cx="355303" cy="355303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F2E15E1A-1831-DCE4-4C9D-3F73208DC9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6313" y="2979647"/>
            <a:ext cx="339835" cy="339835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8BC570BE-8A28-2214-6735-8389F625FF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0258" y="3749766"/>
            <a:ext cx="350520" cy="350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8" y="4601833"/>
            <a:ext cx="366093" cy="2018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3" y="5424097"/>
            <a:ext cx="330740" cy="3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7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59E9856-69F2-FD38-D4D8-EAB9462F2C02}"/>
              </a:ext>
            </a:extLst>
          </p:cNvPr>
          <p:cNvSpPr/>
          <p:nvPr/>
        </p:nvSpPr>
        <p:spPr>
          <a:xfrm>
            <a:off x="4246212" y="684909"/>
            <a:ext cx="7945788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E4715DC-1DC9-588B-3B62-A368E0CF7751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D79A3A2-CA9D-5625-7BF7-28F7FA270AE1}"/>
              </a:ext>
            </a:extLst>
          </p:cNvPr>
          <p:cNvSpPr/>
          <p:nvPr/>
        </p:nvSpPr>
        <p:spPr>
          <a:xfrm>
            <a:off x="1007652" y="110337"/>
            <a:ext cx="10733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ИНКЛЮЗИВНОЕ ОБРАЗОВАНИЕ: ОСНОВНЫЕ ТРЕБОВАНИЯ И ПОДХОДЫ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1879B349-3820-AF69-8149-99F1A5B37978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D3D1B41-E2E7-BECD-478F-8DAFF2452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B220A2E6-847E-7B3D-AD22-C6DC6A0A11EC}"/>
              </a:ext>
            </a:extLst>
          </p:cNvPr>
          <p:cNvGrpSpPr/>
          <p:nvPr/>
        </p:nvGrpSpPr>
        <p:grpSpPr>
          <a:xfrm>
            <a:off x="4415409" y="1909955"/>
            <a:ext cx="3752385" cy="4662815"/>
            <a:chOff x="4381041" y="2612788"/>
            <a:chExt cx="3752385" cy="4662815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5175493-82B6-F33E-1373-DA3186059932}"/>
                </a:ext>
              </a:extLst>
            </p:cNvPr>
            <p:cNvSpPr txBox="1"/>
            <p:nvPr/>
          </p:nvSpPr>
          <p:spPr>
            <a:xfrm>
              <a:off x="4722697" y="2612788"/>
              <a:ext cx="3410729" cy="466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latin typeface="Aptos" panose="020B0004020202020204" pitchFamily="34" charset="0"/>
                </a:rPr>
                <a:t>21) </a:t>
              </a:r>
              <a:r>
                <a:rPr lang="ru-RU" sz="1100" dirty="0">
                  <a:latin typeface="Aptos" panose="020B0004020202020204" pitchFamily="34" charset="0"/>
                </a:rPr>
                <a:t>адаптация учебных программ для детей с особыми образовательными потребностями – внесение изменений в содержание Типовых учебных программ для детей, испытывающих трудности в усвоении содержания учебных предметов в соответствии с объемом, установленным Стандартом и темпом его изучения в классе;</a:t>
              </a:r>
            </a:p>
            <a:p>
              <a:r>
                <a:rPr lang="ru-RU" sz="1100" b="1" dirty="0">
                  <a:latin typeface="Aptos" panose="020B0004020202020204" pitchFamily="34" charset="0"/>
                </a:rPr>
                <a:t>22) </a:t>
              </a:r>
              <a:r>
                <a:rPr lang="ru-RU" sz="1100" dirty="0">
                  <a:latin typeface="Aptos" panose="020B0004020202020204" pitchFamily="34" charset="0"/>
                </a:rPr>
                <a:t>коррекционно-развивающая программа – программа, определяющая содержание, направления и последовательность коррекционно-развивающей работы с детьми с ограниченными возможностями по видам нарушений в развитии;</a:t>
              </a:r>
            </a:p>
            <a:p>
              <a:r>
                <a:rPr lang="ru-RU" sz="1100" b="1" dirty="0">
                  <a:latin typeface="Aptos" panose="020B0004020202020204" pitchFamily="34" charset="0"/>
                </a:rPr>
                <a:t>23) </a:t>
              </a:r>
              <a:r>
                <a:rPr lang="ru-RU" sz="1100" dirty="0">
                  <a:latin typeface="Aptos" panose="020B0004020202020204" pitchFamily="34" charset="0"/>
                </a:rPr>
                <a:t>индивидуально-развивающая программа для детей с особыми образовательными потребностями – программа, определяющая основные направления и содержание комплексной помощи на основе оценки особых образовательных потребностей детей;</a:t>
              </a:r>
            </a:p>
            <a:p>
              <a:r>
                <a:rPr lang="ru-RU" sz="1100" b="1" dirty="0">
                  <a:latin typeface="Aptos" panose="020B0004020202020204" pitchFamily="34" charset="0"/>
                </a:rPr>
                <a:t>24) </a:t>
              </a:r>
              <a:r>
                <a:rPr lang="ru-RU" sz="1100" dirty="0">
                  <a:latin typeface="Aptos" panose="020B0004020202020204" pitchFamily="34" charset="0"/>
                </a:rPr>
                <a:t>коррекционный компонент – обязательный компонент Типового учебного плана, включающий совокупность специальных учебных занятий, направленных на коррекцию и компенсацию нарушенных функций детей с ограниченными возможностями, обучающихся в условиях специального образования;</a:t>
              </a:r>
              <a:endParaRPr lang="kk-KZ" sz="1100" dirty="0">
                <a:latin typeface="Aptos" panose="020B0004020202020204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06D7AC01-AE24-5362-71A0-4B3A66C17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81041" y="2612788"/>
              <a:ext cx="303280" cy="30328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F8C68116-437E-D0A3-DEFE-90FE32A1BE07}"/>
              </a:ext>
            </a:extLst>
          </p:cNvPr>
          <p:cNvGrpSpPr/>
          <p:nvPr/>
        </p:nvGrpSpPr>
        <p:grpSpPr>
          <a:xfrm>
            <a:off x="4838328" y="839807"/>
            <a:ext cx="6573502" cy="625809"/>
            <a:chOff x="7599095" y="839807"/>
            <a:chExt cx="6573502" cy="625809"/>
          </a:xfrm>
        </p:grpSpPr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A00373B6-1F84-92E1-6B6B-5E1B54607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99095" y="839807"/>
              <a:ext cx="613932" cy="61393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894EC70-9020-FE31-5321-55DA5348B051}"/>
                </a:ext>
              </a:extLst>
            </p:cNvPr>
            <p:cNvSpPr txBox="1"/>
            <p:nvPr/>
          </p:nvSpPr>
          <p:spPr>
            <a:xfrm>
              <a:off x="8278462" y="880841"/>
              <a:ext cx="58941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ГОСУДАРСТВЕННЫЙ ОБЩЕОБЯЗАТЕЛЬНЫЙ СТАНДАРТ</a:t>
              </a:r>
            </a:p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начального/ОСНОВНОГО СРЕДНЕГО ОБРАЗОВАНИЯ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144195A-C266-001B-67C6-F5B1C148CE22}"/>
              </a:ext>
            </a:extLst>
          </p:cNvPr>
          <p:cNvSpPr txBox="1"/>
          <p:nvPr/>
        </p:nvSpPr>
        <p:spPr>
          <a:xfrm>
            <a:off x="4777606" y="1624102"/>
            <a:ext cx="29741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ГЛАВА 1. Общие положения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C8397B0-C756-1F8F-85A7-2F2C6C97C6F1}"/>
              </a:ext>
            </a:extLst>
          </p:cNvPr>
          <p:cNvSpPr txBox="1"/>
          <p:nvPr/>
        </p:nvSpPr>
        <p:spPr>
          <a:xfrm>
            <a:off x="8667609" y="1909802"/>
            <a:ext cx="34252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72165"/>
                </a:solidFill>
                <a:latin typeface="Aptos" panose="020B0004020202020204" pitchFamily="34" charset="0"/>
              </a:rPr>
              <a:t>п. 44</a:t>
            </a:r>
            <a:r>
              <a:rPr lang="ru-RU" sz="1100" dirty="0">
                <a:latin typeface="Aptos" panose="020B0004020202020204" pitchFamily="34" charset="0"/>
              </a:rPr>
              <a:t>. При оценивании учебных достижений обучающихся, в том числе обучающихся с особыми образовательными потребностями, используется система </a:t>
            </a:r>
            <a:r>
              <a:rPr lang="ru-RU" sz="1100" dirty="0" err="1">
                <a:latin typeface="Aptos" panose="020B0004020202020204" pitchFamily="34" charset="0"/>
              </a:rPr>
              <a:t>критериального</a:t>
            </a:r>
            <a:r>
              <a:rPr lang="ru-RU" sz="1100" dirty="0">
                <a:latin typeface="Aptos" panose="020B0004020202020204" pitchFamily="34" charset="0"/>
              </a:rPr>
              <a:t> оценивания.</a:t>
            </a:r>
          </a:p>
          <a:p>
            <a:r>
              <a:rPr lang="ru-RU" sz="1100" b="1" dirty="0">
                <a:solidFill>
                  <a:srgbClr val="272165"/>
                </a:solidFill>
                <a:latin typeface="Aptos" panose="020B0004020202020204" pitchFamily="34" charset="0"/>
              </a:rPr>
              <a:t>п. 47</a:t>
            </a:r>
            <a:r>
              <a:rPr lang="ru-RU" sz="1100" dirty="0">
                <a:latin typeface="Aptos" panose="020B0004020202020204" pitchFamily="34" charset="0"/>
              </a:rPr>
              <a:t>. Для обучающихся с особыми образовательными потребностями создаются условия для получения ими образования, коррекции нарушения развития и социальной адаптации</a:t>
            </a:r>
            <a:endParaRPr lang="kk-KZ" sz="1100" dirty="0">
              <a:latin typeface="Aptos" panose="020B00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A321364-3303-DFA0-32D0-CBF935BAB598}"/>
              </a:ext>
            </a:extLst>
          </p:cNvPr>
          <p:cNvSpPr txBox="1"/>
          <p:nvPr/>
        </p:nvSpPr>
        <p:spPr>
          <a:xfrm>
            <a:off x="8688149" y="1624102"/>
            <a:ext cx="34332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Оценивание 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результатов обучения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3108333-E176-F653-6E7E-3EA9CAF92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0938" y="1925974"/>
            <a:ext cx="303280" cy="30328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7A38A86-B5C8-A0D3-C8F2-DB048B24470A}"/>
              </a:ext>
            </a:extLst>
          </p:cNvPr>
          <p:cNvSpPr txBox="1"/>
          <p:nvPr/>
        </p:nvSpPr>
        <p:spPr>
          <a:xfrm>
            <a:off x="1093492" y="1280280"/>
            <a:ext cx="1492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Определение инклюзивного образования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5756A4CD-DA23-8835-D2C2-4A69ABCA87BF}"/>
              </a:ext>
            </a:extLst>
          </p:cNvPr>
          <p:cNvSpPr/>
          <p:nvPr/>
        </p:nvSpPr>
        <p:spPr>
          <a:xfrm flipV="1">
            <a:off x="464714" y="1305267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AADEF7F-EFBD-0E83-DCBB-94DB6E2ACFEA}"/>
              </a:ext>
            </a:extLst>
          </p:cNvPr>
          <p:cNvSpPr txBox="1"/>
          <p:nvPr/>
        </p:nvSpPr>
        <p:spPr>
          <a:xfrm>
            <a:off x="1093493" y="2375577"/>
            <a:ext cx="13480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Индивиду-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альные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учебные программы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="" xmlns:a16="http://schemas.microsoft.com/office/drawing/2014/main" id="{573F790C-02A8-395C-676E-08FB1F7A1C6C}"/>
              </a:ext>
            </a:extLst>
          </p:cNvPr>
          <p:cNvSpPr/>
          <p:nvPr/>
        </p:nvSpPr>
        <p:spPr>
          <a:xfrm flipV="1">
            <a:off x="464714" y="2400564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5EF7741-CE14-E69B-DDA9-9EE9F3D178E8}"/>
              </a:ext>
            </a:extLst>
          </p:cNvPr>
          <p:cNvSpPr txBox="1"/>
          <p:nvPr/>
        </p:nvSpPr>
        <p:spPr>
          <a:xfrm>
            <a:off x="1093493" y="3516759"/>
            <a:ext cx="1288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Адаптация учебных программ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1CE38B7E-0076-5702-B6C8-80BAD56121D7}"/>
              </a:ext>
            </a:extLst>
          </p:cNvPr>
          <p:cNvSpPr/>
          <p:nvPr/>
        </p:nvSpPr>
        <p:spPr>
          <a:xfrm flipV="1">
            <a:off x="464714" y="3545262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C28E7D2-AE5B-E1A6-7B70-6A46A7E40F91}"/>
              </a:ext>
            </a:extLst>
          </p:cNvPr>
          <p:cNvSpPr txBox="1"/>
          <p:nvPr/>
        </p:nvSpPr>
        <p:spPr>
          <a:xfrm>
            <a:off x="1093493" y="4415954"/>
            <a:ext cx="1558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Коррекционно-развивающая программа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="" xmlns:a16="http://schemas.microsoft.com/office/drawing/2014/main" id="{9C649BE9-A3FF-27DF-053E-8993C09D99F6}"/>
              </a:ext>
            </a:extLst>
          </p:cNvPr>
          <p:cNvSpPr/>
          <p:nvPr/>
        </p:nvSpPr>
        <p:spPr>
          <a:xfrm flipV="1">
            <a:off x="464714" y="4440941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F25725C-FE80-3C9A-07AD-58E2E68EB61D}"/>
              </a:ext>
            </a:extLst>
          </p:cNvPr>
          <p:cNvSpPr txBox="1"/>
          <p:nvPr/>
        </p:nvSpPr>
        <p:spPr>
          <a:xfrm>
            <a:off x="3042498" y="1271613"/>
            <a:ext cx="1216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Коррек-ционный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компонент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4C70943D-6827-26E7-E537-B5A9F8D2A7C7}"/>
              </a:ext>
            </a:extLst>
          </p:cNvPr>
          <p:cNvSpPr/>
          <p:nvPr/>
        </p:nvSpPr>
        <p:spPr>
          <a:xfrm flipV="1">
            <a:off x="2496526" y="1322000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2EA24BC-FB3D-3D9C-E05D-ADB5837722D7}"/>
              </a:ext>
            </a:extLst>
          </p:cNvPr>
          <p:cNvSpPr txBox="1"/>
          <p:nvPr/>
        </p:nvSpPr>
        <p:spPr>
          <a:xfrm>
            <a:off x="3042498" y="2392310"/>
            <a:ext cx="15580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Программы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профессио-нально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-</a:t>
            </a:r>
            <a:b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</a:b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трудовой подготовки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00F04B26-5AF3-CEB6-D33B-FAE865BC9FCE}"/>
              </a:ext>
            </a:extLst>
          </p:cNvPr>
          <p:cNvSpPr/>
          <p:nvPr/>
        </p:nvSpPr>
        <p:spPr>
          <a:xfrm flipV="1">
            <a:off x="2496526" y="2417297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D2C6344-151D-F564-B3EA-49AA6EAB7E36}"/>
              </a:ext>
            </a:extLst>
          </p:cNvPr>
          <p:cNvSpPr txBox="1"/>
          <p:nvPr/>
        </p:nvSpPr>
        <p:spPr>
          <a:xfrm>
            <a:off x="3042498" y="3570616"/>
            <a:ext cx="1558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Условия для обучения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="" xmlns:a16="http://schemas.microsoft.com/office/drawing/2014/main" id="{2F100201-921B-9368-9C55-816E5169A394}"/>
              </a:ext>
            </a:extLst>
          </p:cNvPr>
          <p:cNvSpPr/>
          <p:nvPr/>
        </p:nvSpPr>
        <p:spPr>
          <a:xfrm flipV="1">
            <a:off x="2496526" y="3533935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6DBC96E-D060-4EF0-8F45-4ADFF53467DD}"/>
              </a:ext>
            </a:extLst>
          </p:cNvPr>
          <p:cNvSpPr txBox="1"/>
          <p:nvPr/>
        </p:nvSpPr>
        <p:spPr>
          <a:xfrm>
            <a:off x="3042498" y="4432687"/>
            <a:ext cx="1558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Адаптация оценивания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="" xmlns:a16="http://schemas.microsoft.com/office/drawing/2014/main" id="{8A429707-19BE-9613-E472-68B5E4B353CD}"/>
              </a:ext>
            </a:extLst>
          </p:cNvPr>
          <p:cNvSpPr/>
          <p:nvPr/>
        </p:nvSpPr>
        <p:spPr>
          <a:xfrm flipV="1">
            <a:off x="2496526" y="4457674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1057077-46A6-6F99-C056-4C53BD0B99F1}"/>
              </a:ext>
            </a:extLst>
          </p:cNvPr>
          <p:cNvSpPr txBox="1"/>
          <p:nvPr/>
        </p:nvSpPr>
        <p:spPr>
          <a:xfrm>
            <a:off x="1093493" y="5431853"/>
            <a:ext cx="1558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Индивидуально-развивающая программа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="" xmlns:a16="http://schemas.microsoft.com/office/drawing/2014/main" id="{C928B61F-4F74-1F0C-EB93-1CD0C6D5ECAD}"/>
              </a:ext>
            </a:extLst>
          </p:cNvPr>
          <p:cNvSpPr/>
          <p:nvPr/>
        </p:nvSpPr>
        <p:spPr>
          <a:xfrm flipV="1">
            <a:off x="464714" y="5456840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DB9BECF-73BD-A7B7-2D15-37538DDB2857}"/>
              </a:ext>
            </a:extLst>
          </p:cNvPr>
          <p:cNvSpPr txBox="1"/>
          <p:nvPr/>
        </p:nvSpPr>
        <p:spPr>
          <a:xfrm>
            <a:off x="3033658" y="5456129"/>
            <a:ext cx="1558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Деление на группы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="" xmlns:a16="http://schemas.microsoft.com/office/drawing/2014/main" id="{0091EEBA-9CCA-A32B-2AA1-1055EA73340D}"/>
              </a:ext>
            </a:extLst>
          </p:cNvPr>
          <p:cNvSpPr/>
          <p:nvPr/>
        </p:nvSpPr>
        <p:spPr>
          <a:xfrm flipV="1">
            <a:off x="2487686" y="5456840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8F77E71-80E9-A2BD-2592-F58FC0C7FA28}"/>
              </a:ext>
            </a:extLst>
          </p:cNvPr>
          <p:cNvSpPr txBox="1"/>
          <p:nvPr/>
        </p:nvSpPr>
        <p:spPr>
          <a:xfrm>
            <a:off x="8676470" y="4202933"/>
            <a:ext cx="342523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72165"/>
                </a:solidFill>
                <a:latin typeface="Aptos" panose="020B0004020202020204" pitchFamily="34" charset="0"/>
              </a:rPr>
              <a:t>п. 57</a:t>
            </a:r>
            <a:r>
              <a:rPr lang="ru-RU" sz="1100" dirty="0">
                <a:latin typeface="Aptos" panose="020B0004020202020204" pitchFamily="34" charset="0"/>
              </a:rPr>
              <a:t>. В рамках инклюзивного образования деление класса на группы по перечисленным в пункте 56 настоящего Стандарта осуществляется при уменьшении наполняемости класса общего количества обучающихся на три в расчете на каждого ребенка с особыми образовательными потребностями.</a:t>
            </a:r>
            <a:endParaRPr lang="kk-KZ" sz="1100" dirty="0">
              <a:latin typeface="Aptos" panose="020B00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4AC83A3-F84B-F147-A042-BDD3CEA9ADC4}"/>
              </a:ext>
            </a:extLst>
          </p:cNvPr>
          <p:cNvSpPr txBox="1"/>
          <p:nvPr/>
        </p:nvSpPr>
        <p:spPr>
          <a:xfrm>
            <a:off x="8697010" y="3719236"/>
            <a:ext cx="3215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Глава 5. Требования к максимальному объему учебной нагрузки обучающихся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E9A85D74-36BD-4862-F8C5-5F8645D597BD}"/>
              </a:ext>
            </a:extLst>
          </p:cNvPr>
          <p:cNvSpPr txBox="1"/>
          <p:nvPr/>
        </p:nvSpPr>
        <p:spPr>
          <a:xfrm>
            <a:off x="8647068" y="5710709"/>
            <a:ext cx="34252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72165"/>
                </a:solidFill>
                <a:latin typeface="Aptos" panose="020B0004020202020204" pitchFamily="34" charset="0"/>
              </a:rPr>
              <a:t>п. 59</a:t>
            </a:r>
            <a:r>
              <a:rPr lang="ru-RU" sz="1100" dirty="0">
                <a:latin typeface="Aptos" panose="020B0004020202020204" pitchFamily="34" charset="0"/>
              </a:rPr>
              <a:t>. Срок освоения специальной учебной программы для детей с ограниченными возможностями, обучающихся в специальных школах и специальных классах составляет шесть лет (5-10 классы)</a:t>
            </a:r>
            <a:endParaRPr lang="kk-KZ" sz="1100" dirty="0">
              <a:latin typeface="Aptos" panose="020B00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C8FE6DF-C740-9D45-C7DD-61F55B2DFB57}"/>
              </a:ext>
            </a:extLst>
          </p:cNvPr>
          <p:cNvSpPr txBox="1"/>
          <p:nvPr/>
        </p:nvSpPr>
        <p:spPr>
          <a:xfrm>
            <a:off x="8667609" y="5470506"/>
            <a:ext cx="29741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Глава 6. Требования к сроку обучения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BC07B4B-C5C7-2799-EE25-D4ED7F6D6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0762" y="4202955"/>
            <a:ext cx="303280" cy="30328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75752A7-8265-AEBB-1218-228E17FE3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9454" y="5725406"/>
            <a:ext cx="303280" cy="30328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36AD401C-0212-E5CF-5530-BDAABF2C52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28685" y="1132114"/>
            <a:ext cx="546045" cy="500040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B57FA48C-7982-5EE6-D8D4-78EE0DCFB9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8056" y="1403232"/>
            <a:ext cx="403675" cy="4036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6" y="2449965"/>
            <a:ext cx="468879" cy="4688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6" y="3644656"/>
            <a:ext cx="372359" cy="3273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7" y="4508352"/>
            <a:ext cx="363216" cy="3632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85" y="4522195"/>
            <a:ext cx="382553" cy="382553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92" y="5559286"/>
            <a:ext cx="332239" cy="3322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3" y="5501183"/>
            <a:ext cx="448443" cy="4484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05" y="1344816"/>
            <a:ext cx="458034" cy="4580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76" y="2521982"/>
            <a:ext cx="314387" cy="31438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31" y="3611994"/>
            <a:ext cx="330433" cy="33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0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83268AF-2D15-1921-F034-011CCC1C495B}"/>
              </a:ext>
            </a:extLst>
          </p:cNvPr>
          <p:cNvSpPr/>
          <p:nvPr/>
        </p:nvSpPr>
        <p:spPr>
          <a:xfrm>
            <a:off x="3198572" y="684909"/>
            <a:ext cx="8993428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D4206C4-4B6D-385C-DBF8-B7707086E74C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3B6903-FD6D-8018-F931-6903250E6199}"/>
              </a:ext>
            </a:extLst>
          </p:cNvPr>
          <p:cNvSpPr/>
          <p:nvPr/>
        </p:nvSpPr>
        <p:spPr>
          <a:xfrm>
            <a:off x="1007652" y="110337"/>
            <a:ext cx="898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ОБРАЗОВАТЕЛЬНЫЕ ОБЛАСТИ НАЧАЛЬНОГО ОБРАЗОВАНИЯ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1F55D2CF-3077-449C-327C-26A04F8BBB22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176A408-51E5-B1F1-75C4-3212FFA49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C77E3FE-0906-EC55-4029-2C95526626CF}"/>
              </a:ext>
            </a:extLst>
          </p:cNvPr>
          <p:cNvSpPr txBox="1"/>
          <p:nvPr/>
        </p:nvSpPr>
        <p:spPr>
          <a:xfrm>
            <a:off x="1191028" y="1192129"/>
            <a:ext cx="2007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«Язык 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и литература»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74AFBF-7373-C978-5763-7F89F7C9295B}"/>
              </a:ext>
            </a:extLst>
          </p:cNvPr>
          <p:cNvSpPr txBox="1"/>
          <p:nvPr/>
        </p:nvSpPr>
        <p:spPr>
          <a:xfrm>
            <a:off x="1191028" y="1967983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«Математика и информатика»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75EBDC-C173-769C-32EF-2B9CAA44F24E}"/>
              </a:ext>
            </a:extLst>
          </p:cNvPr>
          <p:cNvSpPr txBox="1"/>
          <p:nvPr/>
        </p:nvSpPr>
        <p:spPr>
          <a:xfrm>
            <a:off x="1191028" y="2895415"/>
            <a:ext cx="1725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«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Естествознание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0ECB806-AC98-82E2-F8A8-3D0B7EE1A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76986" y="1132114"/>
            <a:ext cx="546045" cy="5000402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58AF9877-93EB-2C79-405C-2950D15BD4C3}"/>
              </a:ext>
            </a:extLst>
          </p:cNvPr>
          <p:cNvGrpSpPr/>
          <p:nvPr/>
        </p:nvGrpSpPr>
        <p:grpSpPr>
          <a:xfrm>
            <a:off x="3498835" y="2101065"/>
            <a:ext cx="3999474" cy="4493538"/>
            <a:chOff x="4381041" y="2612788"/>
            <a:chExt cx="4728684" cy="4493538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131ADB4-75CE-132B-7DC9-1BBB076EC9E2}"/>
                </a:ext>
              </a:extLst>
            </p:cNvPr>
            <p:cNvSpPr txBox="1"/>
            <p:nvPr/>
          </p:nvSpPr>
          <p:spPr>
            <a:xfrm>
              <a:off x="4722696" y="2612788"/>
              <a:ext cx="4387029" cy="449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п. 15</a:t>
              </a:r>
              <a:r>
                <a:rPr lang="ru-RU" sz="1300" dirty="0">
                  <a:latin typeface="Aptos" panose="020B0004020202020204" pitchFamily="34" charset="0"/>
                </a:rPr>
                <a:t>. Содержание начального образования реализуется через образовательные области «Язык и литература», «Математика и информатика», «Естествознание», «Человек и общество», «Технология и искусство», «Физическая культура».</a:t>
              </a:r>
            </a:p>
            <a:p>
              <a:r>
                <a:rPr lang="ru-RU" sz="1300" dirty="0">
                  <a:latin typeface="Aptos" panose="020B0004020202020204" pitchFamily="34" charset="0"/>
                </a:rPr>
                <a:t>п. 16. Содержание образовательной области «Язык и литература» реализуется в учебных предметах:</a:t>
              </a:r>
            </a:p>
            <a:p>
              <a:r>
                <a:rPr lang="ru-RU" sz="1300" b="1" dirty="0">
                  <a:latin typeface="Aptos" panose="020B0004020202020204" pitchFamily="34" charset="0"/>
                </a:rPr>
                <a:t>1) </a:t>
              </a:r>
              <a:r>
                <a:rPr lang="ru-RU" sz="1300" dirty="0">
                  <a:latin typeface="Aptos" panose="020B0004020202020204" pitchFamily="34" charset="0"/>
                </a:rPr>
                <a:t>в классах с казахским языком обучения «</a:t>
              </a:r>
              <a:r>
                <a:rPr lang="ru-RU" sz="1300" dirty="0" err="1">
                  <a:latin typeface="Aptos" panose="020B0004020202020204" pitchFamily="34" charset="0"/>
                </a:rPr>
                <a:t>Әліппе</a:t>
              </a:r>
              <a:r>
                <a:rPr lang="ru-RU" sz="1300" dirty="0">
                  <a:latin typeface="Aptos" panose="020B0004020202020204" pitchFamily="34" charset="0"/>
                </a:rPr>
                <a:t>», «Ана </a:t>
              </a:r>
              <a:r>
                <a:rPr lang="ru-RU" sz="1300" dirty="0" err="1">
                  <a:latin typeface="Aptos" panose="020B0004020202020204" pitchFamily="34" charset="0"/>
                </a:rPr>
                <a:t>тілі</a:t>
              </a:r>
              <a:r>
                <a:rPr lang="ru-RU" sz="1300" dirty="0">
                  <a:latin typeface="Aptos" panose="020B0004020202020204" pitchFamily="34" charset="0"/>
                </a:rPr>
                <a:t>», «</a:t>
              </a:r>
              <a:r>
                <a:rPr lang="ru-RU" sz="1300" dirty="0" err="1">
                  <a:latin typeface="Aptos" panose="020B0004020202020204" pitchFamily="34" charset="0"/>
                </a:rPr>
                <a:t>Қазақ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тілі</a:t>
              </a:r>
              <a:r>
                <a:rPr lang="ru-RU" sz="1300" dirty="0">
                  <a:latin typeface="Aptos" panose="020B0004020202020204" pitchFamily="34" charset="0"/>
                </a:rPr>
                <a:t>», «</a:t>
              </a:r>
              <a:r>
                <a:rPr lang="ru-RU" sz="1300" dirty="0" err="1">
                  <a:latin typeface="Aptos" panose="020B0004020202020204" pitchFamily="34" charset="0"/>
                </a:rPr>
                <a:t>Әдебиеттік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оқу</a:t>
              </a:r>
              <a:r>
                <a:rPr lang="ru-RU" sz="1300" dirty="0">
                  <a:latin typeface="Aptos" panose="020B0004020202020204" pitchFamily="34" charset="0"/>
                </a:rPr>
                <a:t>», «Русский язык», «Иностранный язык»;</a:t>
              </a:r>
            </a:p>
            <a:p>
              <a:r>
                <a:rPr lang="ru-RU" sz="1300" b="1" dirty="0">
                  <a:latin typeface="Aptos" panose="020B0004020202020204" pitchFamily="34" charset="0"/>
                </a:rPr>
                <a:t>2) </a:t>
              </a:r>
              <a:r>
                <a:rPr lang="ru-RU" sz="1300" dirty="0">
                  <a:latin typeface="Aptos" panose="020B0004020202020204" pitchFamily="34" charset="0"/>
                </a:rPr>
                <a:t>в классах с русским языком обучения: «Букварь», «Обучение грамоте», «</a:t>
              </a:r>
              <a:r>
                <a:rPr lang="ru-RU" sz="1300" dirty="0" err="1">
                  <a:latin typeface="Aptos" panose="020B0004020202020204" pitchFamily="34" charset="0"/>
                </a:rPr>
                <a:t>Қазақ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тілі</a:t>
              </a:r>
              <a:r>
                <a:rPr lang="ru-RU" sz="1300" dirty="0">
                  <a:latin typeface="Aptos" panose="020B0004020202020204" pitchFamily="34" charset="0"/>
                </a:rPr>
                <a:t>», «Русский язык», «Литературное чтение», «Иностранный язык»;</a:t>
              </a:r>
            </a:p>
            <a:p>
              <a:r>
                <a:rPr lang="ru-RU" sz="1300" b="1" dirty="0">
                  <a:latin typeface="Aptos" panose="020B0004020202020204" pitchFamily="34" charset="0"/>
                </a:rPr>
                <a:t>3) </a:t>
              </a:r>
              <a:r>
                <a:rPr lang="ru-RU" sz="1300" dirty="0">
                  <a:latin typeface="Aptos" panose="020B0004020202020204" pitchFamily="34" charset="0"/>
                </a:rPr>
                <a:t>в классах с уйгурским/узбекским/таджикским языком обучения: «</a:t>
              </a:r>
              <a:r>
                <a:rPr lang="ru-RU" sz="1300" dirty="0" err="1">
                  <a:latin typeface="Aptos" panose="020B0004020202020204" pitchFamily="34" charset="0"/>
                </a:rPr>
                <a:t>Әліппе</a:t>
              </a:r>
              <a:r>
                <a:rPr lang="ru-RU" sz="1300" dirty="0">
                  <a:latin typeface="Aptos" panose="020B0004020202020204" pitchFamily="34" charset="0"/>
                </a:rPr>
                <a:t>», «Обучение грамоте», «</a:t>
              </a:r>
              <a:r>
                <a:rPr lang="ru-RU" sz="1300" dirty="0" err="1">
                  <a:latin typeface="Aptos" panose="020B0004020202020204" pitchFamily="34" charset="0"/>
                </a:rPr>
                <a:t>Қазақ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тілі</a:t>
              </a:r>
              <a:r>
                <a:rPr lang="ru-RU" sz="1300" dirty="0">
                  <a:latin typeface="Aptos" panose="020B0004020202020204" pitchFamily="34" charset="0"/>
                </a:rPr>
                <a:t>», «Уйгурский/ Узбекский/ Таджикский язык», «Литературное чтение», «Русский язык», «Иностранный язык»</a:t>
              </a:r>
              <a:endParaRPr lang="kk-KZ" sz="1300" dirty="0">
                <a:latin typeface="Aptos" panose="020B0004020202020204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4011FF08-4418-4192-FDF3-9A0BF8199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81041" y="2612788"/>
              <a:ext cx="303280" cy="30328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C94715F2-18C1-5DDC-C2CD-1B682D816820}"/>
              </a:ext>
            </a:extLst>
          </p:cNvPr>
          <p:cNvGrpSpPr/>
          <p:nvPr/>
        </p:nvGrpSpPr>
        <p:grpSpPr>
          <a:xfrm>
            <a:off x="3571383" y="839807"/>
            <a:ext cx="6573502" cy="625809"/>
            <a:chOff x="8024747" y="839807"/>
            <a:chExt cx="6573502" cy="625809"/>
          </a:xfrm>
        </p:grpSpPr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FD61B8CE-B37D-971A-F531-35463C675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24747" y="839807"/>
              <a:ext cx="613932" cy="61393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EB273CA-D90B-6DDD-3F13-B3EB6A99DD5C}"/>
                </a:ext>
              </a:extLst>
            </p:cNvPr>
            <p:cNvSpPr txBox="1"/>
            <p:nvPr/>
          </p:nvSpPr>
          <p:spPr>
            <a:xfrm>
              <a:off x="8704114" y="880841"/>
              <a:ext cx="58941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ГОСУДАРСТВЕННЫЙ ОБЩЕОБЯЗАТЕЛЬНЫЙ </a:t>
              </a:r>
              <a:b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</a:br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СТАНДАРТ начального ОБРАЗОВАНИЯ</a:t>
              </a:r>
            </a:p>
          </p:txBody>
        </p:sp>
      </p:grp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AEC124BB-A62A-B757-B586-926B04BD94EC}"/>
              </a:ext>
            </a:extLst>
          </p:cNvPr>
          <p:cNvSpPr/>
          <p:nvPr/>
        </p:nvSpPr>
        <p:spPr>
          <a:xfrm flipV="1">
            <a:off x="600760" y="1200944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CD06A845-F210-A842-8F90-32BF5417EC32}"/>
              </a:ext>
            </a:extLst>
          </p:cNvPr>
          <p:cNvSpPr/>
          <p:nvPr/>
        </p:nvSpPr>
        <p:spPr>
          <a:xfrm flipV="1">
            <a:off x="600760" y="2001904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5B4CD9B3-1CFE-4916-6A13-68D47B24554A}"/>
              </a:ext>
            </a:extLst>
          </p:cNvPr>
          <p:cNvSpPr/>
          <p:nvPr/>
        </p:nvSpPr>
        <p:spPr>
          <a:xfrm flipV="1">
            <a:off x="600760" y="2881503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1053D04-2E56-3A75-4D30-45586AA45014}"/>
              </a:ext>
            </a:extLst>
          </p:cNvPr>
          <p:cNvSpPr txBox="1"/>
          <p:nvPr/>
        </p:nvSpPr>
        <p:spPr>
          <a:xfrm>
            <a:off x="3861032" y="1738076"/>
            <a:ext cx="45061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Глава 2. Требования к содержанию образования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3BE8260-B92B-08AC-BF9F-9A230FEC78E3}"/>
              </a:ext>
            </a:extLst>
          </p:cNvPr>
          <p:cNvSpPr txBox="1"/>
          <p:nvPr/>
        </p:nvSpPr>
        <p:spPr>
          <a:xfrm>
            <a:off x="1191028" y="3739616"/>
            <a:ext cx="13469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«Человек </a:t>
            </a:r>
          </a:p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и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общество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»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9909CF67-3A9A-2F28-4852-A22F5A53E985}"/>
              </a:ext>
            </a:extLst>
          </p:cNvPr>
          <p:cNvSpPr/>
          <p:nvPr/>
        </p:nvSpPr>
        <p:spPr>
          <a:xfrm flipV="1">
            <a:off x="600760" y="3749005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A8DE3F0-1118-CC1A-5455-5FD82446B142}"/>
              </a:ext>
            </a:extLst>
          </p:cNvPr>
          <p:cNvSpPr txBox="1"/>
          <p:nvPr/>
        </p:nvSpPr>
        <p:spPr>
          <a:xfrm>
            <a:off x="1191028" y="4615831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«Технология и искусство»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9504A193-D195-07FF-9B68-506A4EFE26BE}"/>
              </a:ext>
            </a:extLst>
          </p:cNvPr>
          <p:cNvSpPr/>
          <p:nvPr/>
        </p:nvSpPr>
        <p:spPr>
          <a:xfrm flipV="1">
            <a:off x="600760" y="4622857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43C76B6-EA2E-B670-383E-40CEA8415471}"/>
              </a:ext>
            </a:extLst>
          </p:cNvPr>
          <p:cNvSpPr txBox="1"/>
          <p:nvPr/>
        </p:nvSpPr>
        <p:spPr>
          <a:xfrm>
            <a:off x="1191028" y="5429200"/>
            <a:ext cx="2007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«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Физическая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kk-KZ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культура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»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DD0DFD6B-F7BA-CF14-91D1-86F5099D6A42}"/>
              </a:ext>
            </a:extLst>
          </p:cNvPr>
          <p:cNvSpPr/>
          <p:nvPr/>
        </p:nvSpPr>
        <p:spPr>
          <a:xfrm flipV="1">
            <a:off x="600760" y="5442216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C32A49C-C76C-DA08-B4DD-F4C3597CE234}"/>
              </a:ext>
            </a:extLst>
          </p:cNvPr>
          <p:cNvSpPr txBox="1"/>
          <p:nvPr/>
        </p:nvSpPr>
        <p:spPr>
          <a:xfrm>
            <a:off x="7780468" y="2101065"/>
            <a:ext cx="42020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Aptos" panose="020B0004020202020204" pitchFamily="34" charset="0"/>
              </a:rPr>
              <a:t>18</a:t>
            </a:r>
            <a:r>
              <a:rPr lang="ru-RU" sz="1300" dirty="0">
                <a:latin typeface="Aptos" panose="020B0004020202020204" pitchFamily="34" charset="0"/>
              </a:rPr>
              <a:t>. Содержание образовательной области «Математика и информатика» реализуется в учебных предметах «Математика», «Цифровая грамотность».</a:t>
            </a:r>
          </a:p>
          <a:p>
            <a:r>
              <a:rPr lang="ru-RU" sz="1300" b="1" dirty="0">
                <a:latin typeface="Aptos" panose="020B0004020202020204" pitchFamily="34" charset="0"/>
              </a:rPr>
              <a:t>20</a:t>
            </a:r>
            <a:r>
              <a:rPr lang="ru-RU" sz="1300" dirty="0">
                <a:latin typeface="Aptos" panose="020B0004020202020204" pitchFamily="34" charset="0"/>
              </a:rPr>
              <a:t>. Содержание образовательной области «Естествознание» реализуется в учебном предмете «Естествознание».</a:t>
            </a:r>
          </a:p>
          <a:p>
            <a:r>
              <a:rPr lang="ru-RU" sz="1300" b="1" dirty="0">
                <a:latin typeface="Aptos" panose="020B0004020202020204" pitchFamily="34" charset="0"/>
              </a:rPr>
              <a:t>22</a:t>
            </a:r>
            <a:r>
              <a:rPr lang="ru-RU" sz="1300" dirty="0">
                <a:latin typeface="Aptos" panose="020B0004020202020204" pitchFamily="34" charset="0"/>
              </a:rPr>
              <a:t>. Содержание образовательной области «Человек и общество» реализуется в учебном предмете «Познание мира».</a:t>
            </a:r>
          </a:p>
          <a:p>
            <a:r>
              <a:rPr lang="ru-RU" sz="1300" b="1" dirty="0">
                <a:latin typeface="Aptos" panose="020B0004020202020204" pitchFamily="34" charset="0"/>
              </a:rPr>
              <a:t>24</a:t>
            </a:r>
            <a:r>
              <a:rPr lang="ru-RU" sz="1300" dirty="0">
                <a:latin typeface="Aptos" panose="020B0004020202020204" pitchFamily="34" charset="0"/>
              </a:rPr>
              <a:t>. Содержание образовательной области «Технология и искусство» представлено учебными предметами «Музыка», «Труд», «Изобразительное искусство».</a:t>
            </a:r>
          </a:p>
          <a:p>
            <a:r>
              <a:rPr lang="ru-RU" sz="1300" b="1" dirty="0">
                <a:latin typeface="Aptos" panose="020B0004020202020204" pitchFamily="34" charset="0"/>
              </a:rPr>
              <a:t>26</a:t>
            </a:r>
            <a:r>
              <a:rPr lang="ru-RU" sz="1300" dirty="0">
                <a:latin typeface="Aptos" panose="020B0004020202020204" pitchFamily="34" charset="0"/>
              </a:rPr>
              <a:t>. Содержание образовательной области «Физическая культура» реализуется в учебном предмете «Физическая культура»</a:t>
            </a:r>
            <a:endParaRPr lang="kk-KZ" sz="1300" dirty="0">
              <a:latin typeface="Aptos" panose="020B00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9" y="2101065"/>
            <a:ext cx="354357" cy="3543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1" y="2960503"/>
            <a:ext cx="379131" cy="3791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4" y="3812000"/>
            <a:ext cx="432548" cy="4325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9" y="4714356"/>
            <a:ext cx="354133" cy="35413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2" y="5496709"/>
            <a:ext cx="419040" cy="4190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9" y="1277322"/>
            <a:ext cx="352833" cy="3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25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2286</Words>
  <Application>Microsoft Office PowerPoint</Application>
  <PresentationFormat>Широкоэкранный</PresentationFormat>
  <Paragraphs>301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Aptos</vt:lpstr>
      <vt:lpstr>Arial</vt:lpstr>
      <vt:lpstr>Tahoma</vt:lpstr>
      <vt:lpstr>Calibri Light</vt:lpstr>
      <vt:lpstr>Wingdings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Iskendir Kabdulin</dc:creator>
  <cp:lastModifiedBy>Учетная запись Майкрософт</cp:lastModifiedBy>
  <cp:revision>139</cp:revision>
  <dcterms:created xsi:type="dcterms:W3CDTF">2024-11-14T06:47:44Z</dcterms:created>
  <dcterms:modified xsi:type="dcterms:W3CDTF">2024-11-21T11:21:46Z</dcterms:modified>
</cp:coreProperties>
</file>